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 id="2147483696" r:id="rId2"/>
  </p:sldMasterIdLst>
  <p:notesMasterIdLst>
    <p:notesMasterId r:id="rId36"/>
  </p:notesMasterIdLst>
  <p:sldIdLst>
    <p:sldId id="256" r:id="rId3"/>
    <p:sldId id="293" r:id="rId4"/>
    <p:sldId id="294" r:id="rId5"/>
    <p:sldId id="273" r:id="rId6"/>
    <p:sldId id="259" r:id="rId7"/>
    <p:sldId id="262" r:id="rId8"/>
    <p:sldId id="272" r:id="rId9"/>
    <p:sldId id="263" r:id="rId10"/>
    <p:sldId id="265" r:id="rId11"/>
    <p:sldId id="267" r:id="rId12"/>
    <p:sldId id="269" r:id="rId13"/>
    <p:sldId id="270" r:id="rId14"/>
    <p:sldId id="298" r:id="rId15"/>
    <p:sldId id="301" r:id="rId16"/>
    <p:sldId id="306" r:id="rId17"/>
    <p:sldId id="307" r:id="rId18"/>
    <p:sldId id="276" r:id="rId19"/>
    <p:sldId id="277" r:id="rId20"/>
    <p:sldId id="310" r:id="rId21"/>
    <p:sldId id="302" r:id="rId22"/>
    <p:sldId id="305" r:id="rId23"/>
    <p:sldId id="280" r:id="rId24"/>
    <p:sldId id="308" r:id="rId25"/>
    <p:sldId id="281" r:id="rId26"/>
    <p:sldId id="283" r:id="rId27"/>
    <p:sldId id="284" r:id="rId28"/>
    <p:sldId id="286" r:id="rId29"/>
    <p:sldId id="287" r:id="rId30"/>
    <p:sldId id="297" r:id="rId31"/>
    <p:sldId id="289" r:id="rId32"/>
    <p:sldId id="291" r:id="rId33"/>
    <p:sldId id="295" r:id="rId34"/>
    <p:sldId id="292" r:id="rId35"/>
  </p:sldIdLst>
  <p:sldSz cx="9144000" cy="6858000" type="screen4x3"/>
  <p:notesSz cx="9363075"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229">
          <p15:clr>
            <a:srgbClr val="A4A3A4"/>
          </p15:clr>
        </p15:guide>
        <p15:guide id="2" pos="294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snapVertSplitter="1" vertBarState="minimized" horzBarState="maximized">
    <p:restoredLeft sz="15620"/>
    <p:restoredTop sz="70920" autoAdjust="0"/>
  </p:normalViewPr>
  <p:slideViewPr>
    <p:cSldViewPr>
      <p:cViewPr varScale="1">
        <p:scale>
          <a:sx n="85" d="100"/>
          <a:sy n="85" d="100"/>
        </p:scale>
        <p:origin x="96" y="576"/>
      </p:cViewPr>
      <p:guideLst>
        <p:guide orient="horz" pos="2160"/>
        <p:guide pos="2880"/>
      </p:guideLst>
    </p:cSldViewPr>
  </p:slideViewPr>
  <p:notesTextViewPr>
    <p:cViewPr>
      <p:scale>
        <a:sx n="75" d="100"/>
        <a:sy n="75" d="100"/>
      </p:scale>
      <p:origin x="0" y="0"/>
    </p:cViewPr>
  </p:notesTextViewPr>
  <p:sorterViewPr>
    <p:cViewPr>
      <p:scale>
        <a:sx n="66" d="100"/>
        <a:sy n="66" d="100"/>
      </p:scale>
      <p:origin x="0" y="0"/>
    </p:cViewPr>
  </p:sorterViewPr>
  <p:notesViewPr>
    <p:cSldViewPr>
      <p:cViewPr>
        <p:scale>
          <a:sx n="100" d="100"/>
          <a:sy n="100" d="100"/>
        </p:scale>
        <p:origin x="-283" y="878"/>
      </p:cViewPr>
      <p:guideLst>
        <p:guide orient="horz" pos="2229"/>
        <p:guide pos="294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57333" cy="3538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5303577" y="0"/>
            <a:ext cx="4057333" cy="353854"/>
          </a:xfrm>
          <a:prstGeom prst="rect">
            <a:avLst/>
          </a:prstGeom>
        </p:spPr>
        <p:txBody>
          <a:bodyPr vert="horz" lIns="93936" tIns="46968" rIns="93936" bIns="46968" rtlCol="0"/>
          <a:lstStyle>
            <a:lvl1pPr algn="r">
              <a:defRPr sz="1200"/>
            </a:lvl1pPr>
          </a:lstStyle>
          <a:p>
            <a:fld id="{AD6C6C10-93AD-4E0D-8C29-1A6DC6D2390B}" type="datetimeFigureOut">
              <a:rPr lang="en-US" smtClean="0"/>
              <a:pPr/>
              <a:t>2/27/2018</a:t>
            </a:fld>
            <a:endParaRPr lang="en-US"/>
          </a:p>
        </p:txBody>
      </p:sp>
      <p:sp>
        <p:nvSpPr>
          <p:cNvPr id="4" name="Slide Image Placeholder 3"/>
          <p:cNvSpPr>
            <a:spLocks noGrp="1" noRot="1" noChangeAspect="1"/>
          </p:cNvSpPr>
          <p:nvPr>
            <p:ph type="sldImg" idx="2"/>
          </p:nvPr>
        </p:nvSpPr>
        <p:spPr>
          <a:xfrm>
            <a:off x="2911475" y="530225"/>
            <a:ext cx="3540125" cy="2654300"/>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936308" y="3361611"/>
            <a:ext cx="7490460" cy="3184684"/>
          </a:xfrm>
          <a:prstGeom prst="rect">
            <a:avLst/>
          </a:prstGeom>
        </p:spPr>
        <p:txBody>
          <a:bodyPr vert="horz" lIns="93936" tIns="46968" rIns="93936" bIns="4696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721993"/>
            <a:ext cx="4057333" cy="353854"/>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5303577" y="6721993"/>
            <a:ext cx="4057333" cy="353854"/>
          </a:xfrm>
          <a:prstGeom prst="rect">
            <a:avLst/>
          </a:prstGeom>
        </p:spPr>
        <p:txBody>
          <a:bodyPr vert="horz" lIns="93936" tIns="46968" rIns="93936" bIns="46968" rtlCol="0" anchor="b"/>
          <a:lstStyle>
            <a:lvl1pPr algn="r">
              <a:defRPr sz="1200"/>
            </a:lvl1pPr>
          </a:lstStyle>
          <a:p>
            <a:fld id="{E6449C66-AAAC-4974-A779-74A67A0D6154}" type="slidenum">
              <a:rPr lang="en-US" smtClean="0"/>
              <a:pPr/>
              <a:t>‹#›</a:t>
            </a:fld>
            <a:endParaRPr lang="en-US"/>
          </a:p>
        </p:txBody>
      </p:sp>
    </p:spTree>
    <p:extLst>
      <p:ext uri="{BB962C8B-B14F-4D97-AF65-F5344CB8AC3E}">
        <p14:creationId xmlns:p14="http://schemas.microsoft.com/office/powerpoint/2010/main" val="1218272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363">
              <a:defRPr/>
            </a:pPr>
            <a:r>
              <a:rPr lang="en-US" dirty="0"/>
              <a:t>Organizations don’t just change because of new systems, processes or structures. They change because the people within the organizations adapt and change too. </a:t>
            </a:r>
            <a:r>
              <a:rPr lang="en-US" dirty="0">
                <a:solidFill>
                  <a:prstClr val="black"/>
                </a:solidFill>
              </a:rPr>
              <a:t>Only when the people within it have made their own personal transitions can an organization truly reap the benefits of change.</a:t>
            </a:r>
            <a:endParaRPr lang="en-US" dirty="0"/>
          </a:p>
          <a:p>
            <a:pPr defTabSz="939363">
              <a:defRPr/>
            </a:pPr>
            <a:endParaRPr lang="en-US" dirty="0"/>
          </a:p>
          <a:p>
            <a:endParaRPr lang="en-US" dirty="0"/>
          </a:p>
        </p:txBody>
      </p:sp>
      <p:sp>
        <p:nvSpPr>
          <p:cNvPr id="4" name="Slide Number Placeholder 3"/>
          <p:cNvSpPr>
            <a:spLocks noGrp="1"/>
          </p:cNvSpPr>
          <p:nvPr>
            <p:ph type="sldNum" sz="quarter" idx="10"/>
          </p:nvPr>
        </p:nvSpPr>
        <p:spPr/>
        <p:txBody>
          <a:bodyPr/>
          <a:lstStyle/>
          <a:p>
            <a:fld id="{E6449C66-AAAC-4974-A779-74A67A0D6154}" type="slidenum">
              <a:rPr lang="en-US" smtClean="0"/>
              <a:pPr/>
              <a:t>1</a:t>
            </a:fld>
            <a:endParaRPr lang="en-US"/>
          </a:p>
        </p:txBody>
      </p:sp>
    </p:spTree>
    <p:extLst>
      <p:ext uri="{BB962C8B-B14F-4D97-AF65-F5344CB8AC3E}">
        <p14:creationId xmlns:p14="http://schemas.microsoft.com/office/powerpoint/2010/main" val="39159170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363">
              <a:defRPr/>
            </a:pPr>
            <a:r>
              <a:rPr lang="en-US" dirty="0"/>
              <a:t>Stage 3 - This is the turning point for individuals and for the organization.  Individually they will need to test and explore what the change means.  As the person managing the changes, you can lay good foundations for this stage by making sure that people are well trained and are given opportunities to experience the benefits of the change. Be aware this stage is vital for learning and acceptance.  Build in contingency time so that people can learn and explore without too much pressure. </a:t>
            </a:r>
          </a:p>
          <a:p>
            <a:endParaRPr lang="en-US" dirty="0"/>
          </a:p>
        </p:txBody>
      </p:sp>
      <p:sp>
        <p:nvSpPr>
          <p:cNvPr id="4" name="Slide Number Placeholder 3"/>
          <p:cNvSpPr>
            <a:spLocks noGrp="1"/>
          </p:cNvSpPr>
          <p:nvPr>
            <p:ph type="sldNum" sz="quarter" idx="10"/>
          </p:nvPr>
        </p:nvSpPr>
        <p:spPr/>
        <p:txBody>
          <a:bodyPr/>
          <a:lstStyle/>
          <a:p>
            <a:fld id="{E6449C66-AAAC-4974-A779-74A67A0D6154}" type="slidenum">
              <a:rPr lang="en-US" smtClean="0"/>
              <a:pPr/>
              <a:t>10</a:t>
            </a:fld>
            <a:endParaRPr lang="en-US"/>
          </a:p>
        </p:txBody>
      </p:sp>
    </p:spTree>
    <p:extLst>
      <p:ext uri="{BB962C8B-B14F-4D97-AF65-F5344CB8AC3E}">
        <p14:creationId xmlns:p14="http://schemas.microsoft.com/office/powerpoint/2010/main" val="6740389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363">
              <a:defRPr/>
            </a:pPr>
            <a:r>
              <a:rPr lang="en-US" dirty="0"/>
              <a:t>Stage 4 - As someone managing the change, you’ll finally start to see the benefits you worked so hard for.  Our organization starts to become more productive and efficient, and the positive effects start to appear. </a:t>
            </a:r>
          </a:p>
          <a:p>
            <a:endParaRPr lang="en-US" dirty="0"/>
          </a:p>
        </p:txBody>
      </p:sp>
      <p:sp>
        <p:nvSpPr>
          <p:cNvPr id="4" name="Slide Number Placeholder 3"/>
          <p:cNvSpPr>
            <a:spLocks noGrp="1"/>
          </p:cNvSpPr>
          <p:nvPr>
            <p:ph type="sldNum" sz="quarter" idx="10"/>
          </p:nvPr>
        </p:nvSpPr>
        <p:spPr/>
        <p:txBody>
          <a:bodyPr/>
          <a:lstStyle/>
          <a:p>
            <a:fld id="{E6449C66-AAAC-4974-A779-74A67A0D6154}" type="slidenum">
              <a:rPr lang="en-US" smtClean="0"/>
              <a:pPr/>
              <a:t>11</a:t>
            </a:fld>
            <a:endParaRPr lang="en-US"/>
          </a:p>
        </p:txBody>
      </p:sp>
    </p:spTree>
    <p:extLst>
      <p:ext uri="{BB962C8B-B14F-4D97-AF65-F5344CB8AC3E}">
        <p14:creationId xmlns:p14="http://schemas.microsoft.com/office/powerpoint/2010/main" val="39573775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363">
              <a:defRPr/>
            </a:pPr>
            <a:r>
              <a:rPr lang="en-US" dirty="0"/>
              <a:t>While you are busy counting the benefits, don’t forget to celebrate success!!! They journey may have been rocky.  Certainly, it will have been at least a little uncomfortable for some people involved.  But everyone deserves to share the success.  What’s more by celebrating the achievement, you establish a track record of success, which makes things easier next time change is needed. </a:t>
            </a:r>
          </a:p>
          <a:p>
            <a:endParaRPr lang="en-US" dirty="0"/>
          </a:p>
        </p:txBody>
      </p:sp>
      <p:sp>
        <p:nvSpPr>
          <p:cNvPr id="4" name="Slide Number Placeholder 3"/>
          <p:cNvSpPr>
            <a:spLocks noGrp="1"/>
          </p:cNvSpPr>
          <p:nvPr>
            <p:ph type="sldNum" sz="quarter" idx="10"/>
          </p:nvPr>
        </p:nvSpPr>
        <p:spPr/>
        <p:txBody>
          <a:bodyPr/>
          <a:lstStyle/>
          <a:p>
            <a:fld id="{E6449C66-AAAC-4974-A779-74A67A0D6154}" type="slidenum">
              <a:rPr lang="en-US" smtClean="0"/>
              <a:pPr/>
              <a:t>12</a:t>
            </a:fld>
            <a:endParaRPr lang="en-US"/>
          </a:p>
        </p:txBody>
      </p:sp>
    </p:spTree>
    <p:extLst>
      <p:ext uri="{BB962C8B-B14F-4D97-AF65-F5344CB8AC3E}">
        <p14:creationId xmlns:p14="http://schemas.microsoft.com/office/powerpoint/2010/main" val="14945501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a poor plan can scuttle</a:t>
            </a:r>
            <a:r>
              <a:rPr lang="en-US" baseline="0" dirty="0"/>
              <a:t> any attempt at change, the greatest reason for resistance is fear of loss of something</a:t>
            </a:r>
            <a:endParaRPr lang="en-US" dirty="0"/>
          </a:p>
        </p:txBody>
      </p:sp>
      <p:sp>
        <p:nvSpPr>
          <p:cNvPr id="4" name="Slide Number Placeholder 3"/>
          <p:cNvSpPr>
            <a:spLocks noGrp="1"/>
          </p:cNvSpPr>
          <p:nvPr>
            <p:ph type="sldNum" sz="quarter" idx="10"/>
          </p:nvPr>
        </p:nvSpPr>
        <p:spPr/>
        <p:txBody>
          <a:bodyPr/>
          <a:lstStyle/>
          <a:p>
            <a:fld id="{E6449C66-AAAC-4974-A779-74A67A0D6154}" type="slidenum">
              <a:rPr lang="en-US" smtClean="0"/>
              <a:pPr/>
              <a:t>13</a:t>
            </a:fld>
            <a:endParaRPr lang="en-US"/>
          </a:p>
        </p:txBody>
      </p:sp>
    </p:spTree>
    <p:extLst>
      <p:ext uri="{BB962C8B-B14F-4D97-AF65-F5344CB8AC3E}">
        <p14:creationId xmlns:p14="http://schemas.microsoft.com/office/powerpoint/2010/main" val="3118379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People can become anxious during times of change. And anxiety is contagious. Good leaders</a:t>
            </a:r>
            <a:r>
              <a:rPr lang="en-US" baseline="0" dirty="0"/>
              <a:t> avoid taking on the anxiety of others and can stop its spread by recognizing the various behaviors that often accompany anxiety about change.</a:t>
            </a:r>
            <a:endParaRPr lang="en-US" dirty="0"/>
          </a:p>
        </p:txBody>
      </p:sp>
      <p:sp>
        <p:nvSpPr>
          <p:cNvPr id="4" name="Slide Number Placeholder 3"/>
          <p:cNvSpPr>
            <a:spLocks noGrp="1"/>
          </p:cNvSpPr>
          <p:nvPr>
            <p:ph type="sldNum" sz="quarter" idx="10"/>
          </p:nvPr>
        </p:nvSpPr>
        <p:spPr/>
        <p:txBody>
          <a:bodyPr/>
          <a:lstStyle/>
          <a:p>
            <a:fld id="{E6449C66-AAAC-4974-A779-74A67A0D6154}" type="slidenum">
              <a:rPr lang="en-US" smtClean="0"/>
              <a:pPr/>
              <a:t>14</a:t>
            </a:fld>
            <a:endParaRPr lang="en-US"/>
          </a:p>
        </p:txBody>
      </p:sp>
    </p:spTree>
    <p:extLst>
      <p:ext uri="{BB962C8B-B14F-4D97-AF65-F5344CB8AC3E}">
        <p14:creationId xmlns:p14="http://schemas.microsoft.com/office/powerpoint/2010/main" val="26046618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Anxiety is contagious. If it not addressed, pockets of anxiety will spring</a:t>
            </a:r>
            <a:r>
              <a:rPr lang="en-US" baseline="0" dirty="0"/>
              <a:t> up in a number of places.</a:t>
            </a:r>
            <a:endParaRPr lang="en-US" dirty="0"/>
          </a:p>
        </p:txBody>
      </p:sp>
      <p:sp>
        <p:nvSpPr>
          <p:cNvPr id="4" name="Slide Number Placeholder 3"/>
          <p:cNvSpPr>
            <a:spLocks noGrp="1"/>
          </p:cNvSpPr>
          <p:nvPr>
            <p:ph type="sldNum" sz="quarter" idx="10"/>
          </p:nvPr>
        </p:nvSpPr>
        <p:spPr/>
        <p:txBody>
          <a:bodyPr/>
          <a:lstStyle/>
          <a:p>
            <a:fld id="{E6449C66-AAAC-4974-A779-74A67A0D6154}" type="slidenum">
              <a:rPr lang="en-US" smtClean="0"/>
              <a:pPr/>
              <a:t>15</a:t>
            </a:fld>
            <a:endParaRPr lang="en-US"/>
          </a:p>
        </p:txBody>
      </p:sp>
    </p:spTree>
    <p:extLst>
      <p:ext uri="{BB962C8B-B14F-4D97-AF65-F5344CB8AC3E}">
        <p14:creationId xmlns:p14="http://schemas.microsoft.com/office/powerpoint/2010/main" val="38271338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Understanding</a:t>
            </a:r>
            <a:r>
              <a:rPr lang="en-US" baseline="0" dirty="0"/>
              <a:t> the sources and forces of anxiety in an organization are key to taming it. To do that, let’s look at the SHIFT model</a:t>
            </a:r>
            <a:endParaRPr lang="en-US" dirty="0"/>
          </a:p>
        </p:txBody>
      </p:sp>
      <p:sp>
        <p:nvSpPr>
          <p:cNvPr id="4" name="Slide Number Placeholder 3"/>
          <p:cNvSpPr>
            <a:spLocks noGrp="1"/>
          </p:cNvSpPr>
          <p:nvPr>
            <p:ph type="sldNum" sz="quarter" idx="10"/>
          </p:nvPr>
        </p:nvSpPr>
        <p:spPr/>
        <p:txBody>
          <a:bodyPr/>
          <a:lstStyle/>
          <a:p>
            <a:fld id="{E6449C66-AAAC-4974-A779-74A67A0D6154}" type="slidenum">
              <a:rPr lang="en-US" smtClean="0"/>
              <a:pPr/>
              <a:t>16</a:t>
            </a:fld>
            <a:endParaRPr lang="en-US"/>
          </a:p>
        </p:txBody>
      </p:sp>
    </p:spTree>
    <p:extLst>
      <p:ext uri="{BB962C8B-B14F-4D97-AF65-F5344CB8AC3E}">
        <p14:creationId xmlns:p14="http://schemas.microsoft.com/office/powerpoint/2010/main" val="18999981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SHIFT</a:t>
            </a:r>
            <a:r>
              <a:rPr lang="en-US" baseline="0" dirty="0"/>
              <a:t> model described by Edwin Friedman and comes out of family therapy; but it tends to hold true for organizations as well.</a:t>
            </a:r>
            <a:endParaRPr lang="en-US" dirty="0"/>
          </a:p>
        </p:txBody>
      </p:sp>
      <p:sp>
        <p:nvSpPr>
          <p:cNvPr id="4" name="Slide Number Placeholder 3"/>
          <p:cNvSpPr>
            <a:spLocks noGrp="1"/>
          </p:cNvSpPr>
          <p:nvPr>
            <p:ph type="sldNum" sz="quarter" idx="10"/>
          </p:nvPr>
        </p:nvSpPr>
        <p:spPr/>
        <p:txBody>
          <a:bodyPr/>
          <a:lstStyle/>
          <a:p>
            <a:fld id="{E6449C66-AAAC-4974-A779-74A67A0D6154}" type="slidenum">
              <a:rPr lang="en-US" smtClean="0"/>
              <a:pPr/>
              <a:t>17</a:t>
            </a:fld>
            <a:endParaRPr lang="en-US"/>
          </a:p>
        </p:txBody>
      </p:sp>
    </p:spTree>
    <p:extLst>
      <p:ext uri="{BB962C8B-B14F-4D97-AF65-F5344CB8AC3E}">
        <p14:creationId xmlns:p14="http://schemas.microsoft.com/office/powerpoint/2010/main" val="29812480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Healthy</a:t>
            </a:r>
            <a:r>
              <a:rPr lang="en-US" baseline="0" dirty="0"/>
              <a:t> life requires balance. Anxiety (for example during change) can upset that balance</a:t>
            </a:r>
          </a:p>
          <a:p>
            <a:r>
              <a:rPr lang="en-US" baseline="0" dirty="0"/>
              <a:t>Out of balance: emotional fusion when there is an overemphasis on harmony, acceptance and belonging; emotional cutoff when there is greater identity over or against others in order to gain positives for oneself.</a:t>
            </a:r>
            <a:endParaRPr lang="en-US" dirty="0"/>
          </a:p>
        </p:txBody>
      </p:sp>
      <p:sp>
        <p:nvSpPr>
          <p:cNvPr id="4" name="Slide Number Placeholder 3"/>
          <p:cNvSpPr>
            <a:spLocks noGrp="1"/>
          </p:cNvSpPr>
          <p:nvPr>
            <p:ph type="sldNum" sz="quarter" idx="10"/>
          </p:nvPr>
        </p:nvSpPr>
        <p:spPr/>
        <p:txBody>
          <a:bodyPr/>
          <a:lstStyle/>
          <a:p>
            <a:fld id="{E6449C66-AAAC-4974-A779-74A67A0D6154}" type="slidenum">
              <a:rPr lang="en-US" smtClean="0"/>
              <a:pPr/>
              <a:t>18</a:t>
            </a:fld>
            <a:endParaRPr lang="en-US"/>
          </a:p>
        </p:txBody>
      </p:sp>
    </p:spTree>
    <p:extLst>
      <p:ext uri="{BB962C8B-B14F-4D97-AF65-F5344CB8AC3E}">
        <p14:creationId xmlns:p14="http://schemas.microsoft.com/office/powerpoint/2010/main" val="926321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Think of a balance. The self-differentiated</a:t>
            </a:r>
            <a:r>
              <a:rPr lang="en-US" baseline="0" dirty="0"/>
              <a:t> person balances being oneself with being in relationship with the group. The undifferentiated person may take one of two directions: fusion, in which identity with the group is so strong it overrides personal beliefs and well-being. This person will do just about anything he or she sees as keeping the group together. As a result, will appear changeable with public opinion. </a:t>
            </a:r>
          </a:p>
          <a:p>
            <a:r>
              <a:rPr lang="en-US" baseline="0" dirty="0"/>
              <a:t>In cut-off, the individual has such strong self identity or needs that he/she ignores the group needs and may actually sabotage group efforts to achieve his own ends. There are two courses of action for the person in cut-off mode—actually walking away from the group or remaining and </a:t>
            </a:r>
            <a:r>
              <a:rPr lang="en-US" baseline="0" dirty="0" err="1"/>
              <a:t>manipulatnig</a:t>
            </a:r>
            <a:r>
              <a:rPr lang="en-US" baseline="0" dirty="0"/>
              <a:t> </a:t>
            </a:r>
            <a:r>
              <a:rPr lang="en-US" baseline="0"/>
              <a:t>it to </a:t>
            </a:r>
            <a:r>
              <a:rPr lang="en-US" baseline="0" dirty="0"/>
              <a:t>his/her own goals.</a:t>
            </a:r>
          </a:p>
          <a:p>
            <a:endParaRPr lang="en-US" dirty="0"/>
          </a:p>
        </p:txBody>
      </p:sp>
      <p:sp>
        <p:nvSpPr>
          <p:cNvPr id="4" name="Slide Number Placeholder 3"/>
          <p:cNvSpPr>
            <a:spLocks noGrp="1"/>
          </p:cNvSpPr>
          <p:nvPr>
            <p:ph type="sldNum" sz="quarter" idx="10"/>
          </p:nvPr>
        </p:nvSpPr>
        <p:spPr/>
        <p:txBody>
          <a:bodyPr/>
          <a:lstStyle/>
          <a:p>
            <a:fld id="{E6449C66-AAAC-4974-A779-74A67A0D6154}" type="slidenum">
              <a:rPr lang="en-US" smtClean="0"/>
              <a:pPr/>
              <a:t>19</a:t>
            </a:fld>
            <a:endParaRPr lang="en-US"/>
          </a:p>
        </p:txBody>
      </p:sp>
    </p:spTree>
    <p:extLst>
      <p:ext uri="{BB962C8B-B14F-4D97-AF65-F5344CB8AC3E}">
        <p14:creationId xmlns:p14="http://schemas.microsoft.com/office/powerpoint/2010/main" val="2246046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Strategic plan presented in 2016. Called</a:t>
            </a:r>
            <a:r>
              <a:rPr lang="en-US" baseline="0" dirty="0"/>
              <a:t> for an Identity Task Force to define what we want to be.</a:t>
            </a:r>
            <a:endParaRPr lang="en-US" dirty="0"/>
          </a:p>
          <a:p>
            <a:r>
              <a:rPr lang="en-US" dirty="0"/>
              <a:t>Transit Team defined</a:t>
            </a:r>
            <a:r>
              <a:rPr lang="en-US" baseline="0" dirty="0"/>
              <a:t> ministerial needs and helped smooth way when Jason Shelton, associate minister for music, left. Will revive to develop plans to implement Identity Task Force findings.</a:t>
            </a:r>
          </a:p>
          <a:p>
            <a:r>
              <a:rPr lang="en-US" baseline="0" dirty="0"/>
              <a:t>“Change or die.” Why do organizations have to change?</a:t>
            </a:r>
            <a:endParaRPr lang="en-US" dirty="0"/>
          </a:p>
        </p:txBody>
      </p:sp>
      <p:sp>
        <p:nvSpPr>
          <p:cNvPr id="4" name="Slide Number Placeholder 3"/>
          <p:cNvSpPr>
            <a:spLocks noGrp="1"/>
          </p:cNvSpPr>
          <p:nvPr>
            <p:ph type="sldNum" sz="quarter" idx="10"/>
          </p:nvPr>
        </p:nvSpPr>
        <p:spPr/>
        <p:txBody>
          <a:bodyPr/>
          <a:lstStyle/>
          <a:p>
            <a:fld id="{E6449C66-AAAC-4974-A779-74A67A0D6154}" type="slidenum">
              <a:rPr lang="en-US" smtClean="0"/>
              <a:pPr/>
              <a:t>2</a:t>
            </a:fld>
            <a:endParaRPr lang="en-US"/>
          </a:p>
        </p:txBody>
      </p:sp>
    </p:spTree>
    <p:extLst>
      <p:ext uri="{BB962C8B-B14F-4D97-AF65-F5344CB8AC3E}">
        <p14:creationId xmlns:p14="http://schemas.microsoft.com/office/powerpoint/2010/main" val="23619238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might</a:t>
            </a:r>
            <a:r>
              <a:rPr lang="en-US" baseline="0" dirty="0"/>
              <a:t> sustaining principles or values be? Mission, 7 principles, vision, covenant</a:t>
            </a:r>
          </a:p>
          <a:p>
            <a:r>
              <a:rPr lang="en-US" baseline="0" dirty="0"/>
              <a:t>Focus on self is not selfish—it means being thoughtful about one’s actions/reactions</a:t>
            </a:r>
          </a:p>
          <a:p>
            <a:endParaRPr lang="en-US" baseline="0" dirty="0"/>
          </a:p>
          <a:p>
            <a:r>
              <a:rPr lang="en-US" baseline="0" dirty="0"/>
              <a:t>Example: When an organization begins to change, and anxiety appears, self-differentiated will stay focused on what we’re trying to accomplish (highest principle): enable our congregation to thrive in whatever form we have determined is best. May change goals if they see something isn’t working as planned, but not because anxiety of others is getting to them. Works with everyone to hear, understand and keep them focused on the end.</a:t>
            </a:r>
          </a:p>
          <a:p>
            <a:r>
              <a:rPr lang="en-US" dirty="0">
                <a:solidFill>
                  <a:prstClr val="black"/>
                </a:solidFill>
              </a:rPr>
              <a:t>When change is happening, the undifferentiated will either check out (cut-off) or become anxious and seek to change the plan to appease others</a:t>
            </a:r>
            <a:endParaRPr lang="en-US" dirty="0"/>
          </a:p>
        </p:txBody>
      </p:sp>
      <p:sp>
        <p:nvSpPr>
          <p:cNvPr id="4" name="Slide Number Placeholder 3"/>
          <p:cNvSpPr>
            <a:spLocks noGrp="1"/>
          </p:cNvSpPr>
          <p:nvPr>
            <p:ph type="sldNum" sz="quarter" idx="10"/>
          </p:nvPr>
        </p:nvSpPr>
        <p:spPr/>
        <p:txBody>
          <a:bodyPr/>
          <a:lstStyle/>
          <a:p>
            <a:fld id="{E6449C66-AAAC-4974-A779-74A67A0D6154}" type="slidenum">
              <a:rPr lang="en-US" smtClean="0"/>
              <a:pPr/>
              <a:t>20</a:t>
            </a:fld>
            <a:endParaRPr lang="en-US"/>
          </a:p>
        </p:txBody>
      </p:sp>
    </p:spTree>
    <p:extLst>
      <p:ext uri="{BB962C8B-B14F-4D97-AF65-F5344CB8AC3E}">
        <p14:creationId xmlns:p14="http://schemas.microsoft.com/office/powerpoint/2010/main" val="38414644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SD</a:t>
            </a:r>
            <a:r>
              <a:rPr lang="en-US" baseline="0" dirty="0"/>
              <a:t> may re-evaluate goals, but not based on whether people like him/her</a:t>
            </a:r>
          </a:p>
          <a:p>
            <a:pPr defTabSz="939363">
              <a:defRPr/>
            </a:pPr>
            <a:r>
              <a:rPr lang="en-US" dirty="0">
                <a:solidFill>
                  <a:prstClr val="black"/>
                </a:solidFill>
              </a:rPr>
              <a:t>Example: When an organization begins to change, and anxiety appears, self-differentiated will stay focused on what we’re trying to accomplish (highest principle): enable our congregation to thrive in whatever form we have determined is best. May change goals if they see something isn’t working as planned, but not because anxiety of others is getting to them. Works with everyone to hear, understand and keep them focused on the end.</a:t>
            </a:r>
          </a:p>
          <a:p>
            <a:r>
              <a:rPr lang="en-US" dirty="0"/>
              <a:t>When change is happening, the undifferentiated will either check out (cut-off) or become anxious and seek</a:t>
            </a:r>
            <a:r>
              <a:rPr lang="en-US" baseline="0" dirty="0"/>
              <a:t> to change the plan to appease others. </a:t>
            </a:r>
            <a:endParaRPr lang="en-US" dirty="0"/>
          </a:p>
        </p:txBody>
      </p:sp>
      <p:sp>
        <p:nvSpPr>
          <p:cNvPr id="4" name="Slide Number Placeholder 3"/>
          <p:cNvSpPr>
            <a:spLocks noGrp="1"/>
          </p:cNvSpPr>
          <p:nvPr>
            <p:ph type="sldNum" sz="quarter" idx="10"/>
          </p:nvPr>
        </p:nvSpPr>
        <p:spPr/>
        <p:txBody>
          <a:bodyPr/>
          <a:lstStyle/>
          <a:p>
            <a:fld id="{E6449C66-AAAC-4974-A779-74A67A0D6154}" type="slidenum">
              <a:rPr lang="en-US" smtClean="0"/>
              <a:pPr/>
              <a:t>21</a:t>
            </a:fld>
            <a:endParaRPr lang="en-US"/>
          </a:p>
        </p:txBody>
      </p:sp>
    </p:spTree>
    <p:extLst>
      <p:ext uri="{BB962C8B-B14F-4D97-AF65-F5344CB8AC3E}">
        <p14:creationId xmlns:p14="http://schemas.microsoft.com/office/powerpoint/2010/main" val="18246030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Self-differentiated</a:t>
            </a:r>
            <a:r>
              <a:rPr lang="en-US" baseline="0" dirty="0"/>
              <a:t> leaders provide the non-anxious presence that allows organizations to fulfill their missions and covenants</a:t>
            </a:r>
            <a:endParaRPr lang="en-US" dirty="0"/>
          </a:p>
        </p:txBody>
      </p:sp>
      <p:sp>
        <p:nvSpPr>
          <p:cNvPr id="4" name="Slide Number Placeholder 3"/>
          <p:cNvSpPr>
            <a:spLocks noGrp="1"/>
          </p:cNvSpPr>
          <p:nvPr>
            <p:ph type="sldNum" sz="quarter" idx="10"/>
          </p:nvPr>
        </p:nvSpPr>
        <p:spPr/>
        <p:txBody>
          <a:bodyPr/>
          <a:lstStyle/>
          <a:p>
            <a:fld id="{E6449C66-AAAC-4974-A779-74A67A0D6154}" type="slidenum">
              <a:rPr lang="en-US" smtClean="0"/>
              <a:pPr/>
              <a:t>22</a:t>
            </a:fld>
            <a:endParaRPr lang="en-US"/>
          </a:p>
        </p:txBody>
      </p:sp>
    </p:spTree>
    <p:extLst>
      <p:ext uri="{BB962C8B-B14F-4D97-AF65-F5344CB8AC3E}">
        <p14:creationId xmlns:p14="http://schemas.microsoft.com/office/powerpoint/2010/main" val="35980347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people pair</a:t>
            </a:r>
            <a:r>
              <a:rPr lang="en-US" baseline="0" dirty="0"/>
              <a:t> or triple up and talk about their own landmines and when they have appeared</a:t>
            </a:r>
            <a:endParaRPr lang="en-US" dirty="0"/>
          </a:p>
        </p:txBody>
      </p:sp>
      <p:sp>
        <p:nvSpPr>
          <p:cNvPr id="4" name="Slide Number Placeholder 3"/>
          <p:cNvSpPr>
            <a:spLocks noGrp="1"/>
          </p:cNvSpPr>
          <p:nvPr>
            <p:ph type="sldNum" sz="quarter" idx="10"/>
          </p:nvPr>
        </p:nvSpPr>
        <p:spPr/>
        <p:txBody>
          <a:bodyPr/>
          <a:lstStyle/>
          <a:p>
            <a:fld id="{E6449C66-AAAC-4974-A779-74A67A0D6154}" type="slidenum">
              <a:rPr lang="en-US" smtClean="0"/>
              <a:pPr/>
              <a:t>23</a:t>
            </a:fld>
            <a:endParaRPr lang="en-US"/>
          </a:p>
        </p:txBody>
      </p:sp>
    </p:spTree>
    <p:extLst>
      <p:ext uri="{BB962C8B-B14F-4D97-AF65-F5344CB8AC3E}">
        <p14:creationId xmlns:p14="http://schemas.microsoft.com/office/powerpoint/2010/main" val="35980347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Year’s resolutions</a:t>
            </a:r>
          </a:p>
          <a:p>
            <a:r>
              <a:rPr lang="en-US" dirty="0"/>
              <a:t>Board resolves</a:t>
            </a:r>
            <a:r>
              <a:rPr lang="en-US" baseline="0" dirty="0"/>
              <a:t> to stay out of committee operations</a:t>
            </a:r>
          </a:p>
          <a:p>
            <a:r>
              <a:rPr lang="en-US" baseline="0" dirty="0"/>
              <a:t>Congregation welcome to new people/ways</a:t>
            </a:r>
            <a:endParaRPr lang="en-US" dirty="0"/>
          </a:p>
          <a:p>
            <a:endParaRPr lang="en-US" dirty="0"/>
          </a:p>
        </p:txBody>
      </p:sp>
      <p:sp>
        <p:nvSpPr>
          <p:cNvPr id="4" name="Slide Number Placeholder 3"/>
          <p:cNvSpPr>
            <a:spLocks noGrp="1"/>
          </p:cNvSpPr>
          <p:nvPr>
            <p:ph type="sldNum" sz="quarter" idx="10"/>
          </p:nvPr>
        </p:nvSpPr>
        <p:spPr/>
        <p:txBody>
          <a:bodyPr/>
          <a:lstStyle/>
          <a:p>
            <a:fld id="{E6449C66-AAAC-4974-A779-74A67A0D6154}" type="slidenum">
              <a:rPr lang="en-US" smtClean="0"/>
              <a:pPr/>
              <a:t>24</a:t>
            </a:fld>
            <a:endParaRPr lang="en-US"/>
          </a:p>
        </p:txBody>
      </p:sp>
    </p:spTree>
    <p:extLst>
      <p:ext uri="{BB962C8B-B14F-4D97-AF65-F5344CB8AC3E}">
        <p14:creationId xmlns:p14="http://schemas.microsoft.com/office/powerpoint/2010/main" val="40854885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449C66-AAAC-4974-A779-74A67A0D6154}" type="slidenum">
              <a:rPr lang="en-US" smtClean="0"/>
              <a:pPr/>
              <a:t>25</a:t>
            </a:fld>
            <a:endParaRPr lang="en-US"/>
          </a:p>
        </p:txBody>
      </p:sp>
    </p:spTree>
    <p:extLst>
      <p:ext uri="{BB962C8B-B14F-4D97-AF65-F5344CB8AC3E}">
        <p14:creationId xmlns:p14="http://schemas.microsoft.com/office/powerpoint/2010/main" val="36502152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board—Go back to example in self-differentiated. The identified patient</a:t>
            </a:r>
            <a:r>
              <a:rPr lang="en-US" baseline="0" dirty="0"/>
              <a:t> (board) would become anxious over people’s reaction to change. Some people might say the board is threatening their relationships with long-time friends and blame them. So the board would back off plans to split off another congregation, e.g.</a:t>
            </a:r>
            <a:endParaRPr lang="en-US" dirty="0"/>
          </a:p>
          <a:p>
            <a:r>
              <a:rPr lang="en-US" dirty="0"/>
              <a:t>Mothers in some families</a:t>
            </a:r>
          </a:p>
          <a:p>
            <a:r>
              <a:rPr lang="en-US" dirty="0"/>
              <a:t>Ministers or other staff in some congregations—Choir director</a:t>
            </a:r>
            <a:r>
              <a:rPr lang="en-US" baseline="0" dirty="0"/>
              <a:t> blamed for poor sounding choir, threatened with termination. Found real problem was no child care so only members were aging.</a:t>
            </a:r>
            <a:endParaRPr lang="en-US" dirty="0"/>
          </a:p>
          <a:p>
            <a:endParaRPr lang="en-US" dirty="0"/>
          </a:p>
        </p:txBody>
      </p:sp>
      <p:sp>
        <p:nvSpPr>
          <p:cNvPr id="4" name="Slide Number Placeholder 3"/>
          <p:cNvSpPr>
            <a:spLocks noGrp="1"/>
          </p:cNvSpPr>
          <p:nvPr>
            <p:ph type="sldNum" sz="quarter" idx="10"/>
          </p:nvPr>
        </p:nvSpPr>
        <p:spPr/>
        <p:txBody>
          <a:bodyPr/>
          <a:lstStyle/>
          <a:p>
            <a:fld id="{E6449C66-AAAC-4974-A779-74A67A0D6154}" type="slidenum">
              <a:rPr lang="en-US" smtClean="0"/>
              <a:pPr/>
              <a:t>26</a:t>
            </a:fld>
            <a:endParaRPr lang="en-US"/>
          </a:p>
        </p:txBody>
      </p:sp>
    </p:spTree>
    <p:extLst>
      <p:ext uri="{BB962C8B-B14F-4D97-AF65-F5344CB8AC3E}">
        <p14:creationId xmlns:p14="http://schemas.microsoft.com/office/powerpoint/2010/main" val="41782930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449C66-AAAC-4974-A779-74A67A0D6154}" type="slidenum">
              <a:rPr lang="en-US" smtClean="0"/>
              <a:pPr/>
              <a:t>27</a:t>
            </a:fld>
            <a:endParaRPr lang="en-US"/>
          </a:p>
        </p:txBody>
      </p:sp>
    </p:spTree>
    <p:extLst>
      <p:ext uri="{BB962C8B-B14F-4D97-AF65-F5344CB8AC3E}">
        <p14:creationId xmlns:p14="http://schemas.microsoft.com/office/powerpoint/2010/main" val="30338900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Birth order</a:t>
            </a:r>
          </a:p>
          <a:p>
            <a:r>
              <a:rPr lang="en-US" dirty="0"/>
              <a:t>Trauma survival</a:t>
            </a:r>
          </a:p>
          <a:p>
            <a:r>
              <a:rPr lang="en-US" dirty="0"/>
              <a:t>We tried it before and it didn’t work</a:t>
            </a:r>
          </a:p>
          <a:p>
            <a:r>
              <a:rPr lang="en-US" dirty="0"/>
              <a:t>We can’t have a strong central leader/they’ll take advantage of us</a:t>
            </a:r>
          </a:p>
          <a:p>
            <a:endParaRPr lang="en-US" dirty="0"/>
          </a:p>
        </p:txBody>
      </p:sp>
      <p:sp>
        <p:nvSpPr>
          <p:cNvPr id="4" name="Slide Number Placeholder 3"/>
          <p:cNvSpPr>
            <a:spLocks noGrp="1"/>
          </p:cNvSpPr>
          <p:nvPr>
            <p:ph type="sldNum" sz="quarter" idx="10"/>
          </p:nvPr>
        </p:nvSpPr>
        <p:spPr/>
        <p:txBody>
          <a:bodyPr/>
          <a:lstStyle/>
          <a:p>
            <a:fld id="{E6449C66-AAAC-4974-A779-74A67A0D6154}" type="slidenum">
              <a:rPr lang="en-US" smtClean="0"/>
              <a:pPr/>
              <a:t>28</a:t>
            </a:fld>
            <a:endParaRPr lang="en-US"/>
          </a:p>
        </p:txBody>
      </p:sp>
    </p:spTree>
    <p:extLst>
      <p:ext uri="{BB962C8B-B14F-4D97-AF65-F5344CB8AC3E}">
        <p14:creationId xmlns:p14="http://schemas.microsoft.com/office/powerpoint/2010/main" val="12212790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policies are/should be in place that make this different? How</a:t>
            </a:r>
            <a:r>
              <a:rPr lang="en-US" baseline="0" dirty="0"/>
              <a:t> have things changed since then. How can you do things differently?</a:t>
            </a:r>
            <a:endParaRPr lang="en-US" dirty="0"/>
          </a:p>
        </p:txBody>
      </p:sp>
      <p:sp>
        <p:nvSpPr>
          <p:cNvPr id="4" name="Slide Number Placeholder 3"/>
          <p:cNvSpPr>
            <a:spLocks noGrp="1"/>
          </p:cNvSpPr>
          <p:nvPr>
            <p:ph type="sldNum" sz="quarter" idx="10"/>
          </p:nvPr>
        </p:nvSpPr>
        <p:spPr/>
        <p:txBody>
          <a:bodyPr/>
          <a:lstStyle/>
          <a:p>
            <a:fld id="{E6449C66-AAAC-4974-A779-74A67A0D6154}" type="slidenum">
              <a:rPr lang="en-US" smtClean="0"/>
              <a:pPr/>
              <a:t>29</a:t>
            </a:fld>
            <a:endParaRPr lang="en-US"/>
          </a:p>
        </p:txBody>
      </p:sp>
    </p:spTree>
    <p:extLst>
      <p:ext uri="{BB962C8B-B14F-4D97-AF65-F5344CB8AC3E}">
        <p14:creationId xmlns:p14="http://schemas.microsoft.com/office/powerpoint/2010/main" val="24468914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first of a two-part look at change management</a:t>
            </a:r>
          </a:p>
        </p:txBody>
      </p:sp>
      <p:sp>
        <p:nvSpPr>
          <p:cNvPr id="4" name="Slide Number Placeholder 3"/>
          <p:cNvSpPr>
            <a:spLocks noGrp="1"/>
          </p:cNvSpPr>
          <p:nvPr>
            <p:ph type="sldNum" sz="quarter" idx="10"/>
          </p:nvPr>
        </p:nvSpPr>
        <p:spPr/>
        <p:txBody>
          <a:bodyPr/>
          <a:lstStyle/>
          <a:p>
            <a:fld id="{E6449C66-AAAC-4974-A779-74A67A0D6154}" type="slidenum">
              <a:rPr lang="en-US" smtClean="0"/>
              <a:pPr/>
              <a:t>3</a:t>
            </a:fld>
            <a:endParaRPr lang="en-US"/>
          </a:p>
        </p:txBody>
      </p:sp>
    </p:spTree>
    <p:extLst>
      <p:ext uri="{BB962C8B-B14F-4D97-AF65-F5344CB8AC3E}">
        <p14:creationId xmlns:p14="http://schemas.microsoft.com/office/powerpoint/2010/main" val="20804748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don’t like the way a</a:t>
            </a:r>
            <a:r>
              <a:rPr lang="en-US" baseline="0" dirty="0"/>
              <a:t> member of our committee seems to come late all the time. I go to the chair and ask her to talk to the person.</a:t>
            </a:r>
          </a:p>
          <a:p>
            <a:r>
              <a:rPr lang="en-US" baseline="0" dirty="0"/>
              <a:t>I don’t like what the new music director makes us wear on Sundays. I complain to her boss and ask that she talk to </a:t>
            </a:r>
            <a:r>
              <a:rPr lang="en-US" baseline="0"/>
              <a:t>her about it.</a:t>
            </a:r>
            <a:endParaRPr lang="en-US" dirty="0"/>
          </a:p>
        </p:txBody>
      </p:sp>
      <p:sp>
        <p:nvSpPr>
          <p:cNvPr id="4" name="Slide Number Placeholder 3"/>
          <p:cNvSpPr>
            <a:spLocks noGrp="1"/>
          </p:cNvSpPr>
          <p:nvPr>
            <p:ph type="sldNum" sz="quarter" idx="10"/>
          </p:nvPr>
        </p:nvSpPr>
        <p:spPr/>
        <p:txBody>
          <a:bodyPr/>
          <a:lstStyle/>
          <a:p>
            <a:fld id="{E6449C66-AAAC-4974-A779-74A67A0D6154}" type="slidenum">
              <a:rPr lang="en-US" smtClean="0"/>
              <a:pPr/>
              <a:t>30</a:t>
            </a:fld>
            <a:endParaRPr lang="en-US"/>
          </a:p>
        </p:txBody>
      </p:sp>
    </p:spTree>
    <p:extLst>
      <p:ext uri="{BB962C8B-B14F-4D97-AF65-F5344CB8AC3E}">
        <p14:creationId xmlns:p14="http://schemas.microsoft.com/office/powerpoint/2010/main" val="30809954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Why it’s hard to avoid: C gets to be a “hero”</a:t>
            </a:r>
          </a:p>
        </p:txBody>
      </p:sp>
      <p:sp>
        <p:nvSpPr>
          <p:cNvPr id="4" name="Slide Number Placeholder 3"/>
          <p:cNvSpPr>
            <a:spLocks noGrp="1"/>
          </p:cNvSpPr>
          <p:nvPr>
            <p:ph type="sldNum" sz="quarter" idx="10"/>
          </p:nvPr>
        </p:nvSpPr>
        <p:spPr/>
        <p:txBody>
          <a:bodyPr/>
          <a:lstStyle/>
          <a:p>
            <a:fld id="{E6449C66-AAAC-4974-A779-74A67A0D6154}"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449C66-AAAC-4974-A779-74A67A0D6154}" type="slidenum">
              <a:rPr lang="en-US" smtClean="0"/>
              <a:pPr/>
              <a:t>32</a:t>
            </a:fld>
            <a:endParaRPr lang="en-US"/>
          </a:p>
        </p:txBody>
      </p:sp>
    </p:spTree>
    <p:extLst>
      <p:ext uri="{BB962C8B-B14F-4D97-AF65-F5344CB8AC3E}">
        <p14:creationId xmlns:p14="http://schemas.microsoft.com/office/powerpoint/2010/main" val="164458910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449C66-AAAC-4974-A779-74A67A0D6154}" type="slidenum">
              <a:rPr lang="en-US" smtClean="0"/>
              <a:pPr/>
              <a:t>33</a:t>
            </a:fld>
            <a:endParaRPr lang="en-US"/>
          </a:p>
        </p:txBody>
      </p:sp>
    </p:spTree>
    <p:extLst>
      <p:ext uri="{BB962C8B-B14F-4D97-AF65-F5344CB8AC3E}">
        <p14:creationId xmlns:p14="http://schemas.microsoft.com/office/powerpoint/2010/main" val="634284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Can’t remain same size:</a:t>
            </a:r>
            <a:r>
              <a:rPr lang="en-US" baseline="0" dirty="0"/>
              <a:t> too big to be managed by volunteers, budget too small to hire adequate staff</a:t>
            </a:r>
          </a:p>
          <a:p>
            <a:r>
              <a:rPr lang="en-US" baseline="0" dirty="0"/>
              <a:t>Whatever size we ultimately decide to become, there are location issues. If we move, where to? If we stay, how do we improve the current campus?</a:t>
            </a:r>
          </a:p>
          <a:p>
            <a:r>
              <a:rPr lang="en-US" baseline="0" dirty="0"/>
              <a:t>Larger congregation requires different type of governance than we currently have</a:t>
            </a:r>
          </a:p>
          <a:p>
            <a:r>
              <a:rPr lang="en-US" baseline="0" dirty="0"/>
              <a:t>How do we afford whatever needs to be done?</a:t>
            </a:r>
          </a:p>
          <a:p>
            <a:r>
              <a:rPr lang="en-US" dirty="0"/>
              <a:t>What will committees</a:t>
            </a:r>
            <a:r>
              <a:rPr lang="en-US" baseline="0" dirty="0"/>
              <a:t> look like in new identity? Fewer? To whom do they report?</a:t>
            </a:r>
          </a:p>
          <a:p>
            <a:r>
              <a:rPr lang="en-US" baseline="0" dirty="0"/>
              <a:t>Sr. minister is retiring in two years. New minister needs to be selected based on our vision of ourselves</a:t>
            </a:r>
          </a:p>
          <a:p>
            <a:r>
              <a:rPr lang="en-US" baseline="0" dirty="0"/>
              <a:t>What will initiatives by the Beloved Community look like?</a:t>
            </a:r>
          </a:p>
          <a:p>
            <a:r>
              <a:rPr lang="en-US" baseline="0" dirty="0"/>
              <a:t>If we become involved in sanctuary efforts, what changes are required?</a:t>
            </a:r>
            <a:endParaRPr lang="en-US" dirty="0"/>
          </a:p>
        </p:txBody>
      </p:sp>
      <p:sp>
        <p:nvSpPr>
          <p:cNvPr id="4" name="Slide Number Placeholder 3"/>
          <p:cNvSpPr>
            <a:spLocks noGrp="1"/>
          </p:cNvSpPr>
          <p:nvPr>
            <p:ph type="sldNum" sz="quarter" idx="10"/>
          </p:nvPr>
        </p:nvSpPr>
        <p:spPr/>
        <p:txBody>
          <a:bodyPr/>
          <a:lstStyle/>
          <a:p>
            <a:fld id="{E6449C66-AAAC-4974-A779-74A67A0D6154}" type="slidenum">
              <a:rPr lang="en-US" smtClean="0"/>
              <a:pPr/>
              <a:t>4</a:t>
            </a:fld>
            <a:endParaRPr lang="en-US"/>
          </a:p>
        </p:txBody>
      </p:sp>
    </p:spTree>
    <p:extLst>
      <p:ext uri="{BB962C8B-B14F-4D97-AF65-F5344CB8AC3E}">
        <p14:creationId xmlns:p14="http://schemas.microsoft.com/office/powerpoint/2010/main" val="40666275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363">
              <a:defRPr/>
            </a:pPr>
            <a:r>
              <a:rPr lang="en-US" dirty="0"/>
              <a:t>The easier we can make this journey for people the sooner our organization will benefit, and the more likely we are to be successful.  However if we get this wrong, we could be heading for failure.  </a:t>
            </a:r>
          </a:p>
          <a:p>
            <a:endParaRPr lang="en-US" dirty="0"/>
          </a:p>
        </p:txBody>
      </p:sp>
      <p:sp>
        <p:nvSpPr>
          <p:cNvPr id="4" name="Slide Number Placeholder 3"/>
          <p:cNvSpPr>
            <a:spLocks noGrp="1"/>
          </p:cNvSpPr>
          <p:nvPr>
            <p:ph type="sldNum" sz="quarter" idx="10"/>
          </p:nvPr>
        </p:nvSpPr>
        <p:spPr/>
        <p:txBody>
          <a:bodyPr/>
          <a:lstStyle/>
          <a:p>
            <a:fld id="{E6449C66-AAAC-4974-A779-74A67A0D6154}" type="slidenum">
              <a:rPr lang="en-US" smtClean="0"/>
              <a:pPr/>
              <a:t>5</a:t>
            </a:fld>
            <a:endParaRPr lang="en-US"/>
          </a:p>
        </p:txBody>
      </p:sp>
    </p:spTree>
    <p:extLst>
      <p:ext uri="{BB962C8B-B14F-4D97-AF65-F5344CB8AC3E}">
        <p14:creationId xmlns:p14="http://schemas.microsoft.com/office/powerpoint/2010/main" val="270177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363">
              <a:defRPr/>
            </a:pPr>
            <a:r>
              <a:rPr lang="en-US" dirty="0"/>
              <a:t>As someone introducing change, you can use your knowledge of the Change Curve to give individuals the information and help they need, depending on where they are on the curve.  This will help to accelerate change, and increase our likelihood of success. </a:t>
            </a:r>
          </a:p>
          <a:p>
            <a:endParaRPr lang="en-US" dirty="0"/>
          </a:p>
        </p:txBody>
      </p:sp>
      <p:sp>
        <p:nvSpPr>
          <p:cNvPr id="4" name="Slide Number Placeholder 3"/>
          <p:cNvSpPr>
            <a:spLocks noGrp="1"/>
          </p:cNvSpPr>
          <p:nvPr>
            <p:ph type="sldNum" sz="quarter" idx="10"/>
          </p:nvPr>
        </p:nvSpPr>
        <p:spPr/>
        <p:txBody>
          <a:bodyPr/>
          <a:lstStyle/>
          <a:p>
            <a:fld id="{E6449C66-AAAC-4974-A779-74A67A0D6154}" type="slidenum">
              <a:rPr lang="en-US" smtClean="0"/>
              <a:pPr/>
              <a:t>6</a:t>
            </a:fld>
            <a:endParaRPr lang="en-US"/>
          </a:p>
        </p:txBody>
      </p:sp>
    </p:spTree>
    <p:extLst>
      <p:ext uri="{BB962C8B-B14F-4D97-AF65-F5344CB8AC3E}">
        <p14:creationId xmlns:p14="http://schemas.microsoft.com/office/powerpoint/2010/main" val="10224500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363">
              <a:defRPr/>
            </a:pPr>
            <a:r>
              <a:rPr lang="en-US" dirty="0"/>
              <a:t>The Change Curve is a popular and powerful model used to understand the stages of personal transition and organizational change.  It helps to predict how people will react to change, so that you can help them make their own personal transitions, and make sure they have the help and support they need.  There are 4 Stages of Change which include Status Quo, Disruption, Exploration and Rebuilding.   People react differently through each of these stages.  Note also that some people may move quickly through all stages, while others may take a lot longer to embrace the change. </a:t>
            </a:r>
          </a:p>
          <a:p>
            <a:endParaRPr lang="en-US" dirty="0"/>
          </a:p>
        </p:txBody>
      </p:sp>
      <p:sp>
        <p:nvSpPr>
          <p:cNvPr id="4" name="Slide Number Placeholder 3"/>
          <p:cNvSpPr>
            <a:spLocks noGrp="1"/>
          </p:cNvSpPr>
          <p:nvPr>
            <p:ph type="sldNum" sz="quarter" idx="10"/>
          </p:nvPr>
        </p:nvSpPr>
        <p:spPr/>
        <p:txBody>
          <a:bodyPr/>
          <a:lstStyle/>
          <a:p>
            <a:fld id="{E6449C66-AAAC-4974-A779-74A67A0D6154}" type="slidenum">
              <a:rPr lang="en-US" smtClean="0"/>
              <a:pPr/>
              <a:t>7</a:t>
            </a:fld>
            <a:endParaRPr lang="en-US"/>
          </a:p>
        </p:txBody>
      </p:sp>
    </p:spTree>
    <p:extLst>
      <p:ext uri="{BB962C8B-B14F-4D97-AF65-F5344CB8AC3E}">
        <p14:creationId xmlns:p14="http://schemas.microsoft.com/office/powerpoint/2010/main" val="2164483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363">
              <a:defRPr/>
            </a:pPr>
            <a:r>
              <a:rPr lang="en-US" dirty="0"/>
              <a:t>Stage 1 -  This is a critical stage for communication. People need information to know what is happening.  People will only be able to take in a limited amount of information at a time.  But make sure people know where to go for more information. Ensure you take the time to answer any questions that come up. Be prepared for some people to react with shock or denial. </a:t>
            </a:r>
          </a:p>
          <a:p>
            <a:endParaRPr lang="en-US" dirty="0"/>
          </a:p>
        </p:txBody>
      </p:sp>
      <p:sp>
        <p:nvSpPr>
          <p:cNvPr id="4" name="Slide Number Placeholder 3"/>
          <p:cNvSpPr>
            <a:spLocks noGrp="1"/>
          </p:cNvSpPr>
          <p:nvPr>
            <p:ph type="sldNum" sz="quarter" idx="10"/>
          </p:nvPr>
        </p:nvSpPr>
        <p:spPr/>
        <p:txBody>
          <a:bodyPr/>
          <a:lstStyle/>
          <a:p>
            <a:fld id="{E6449C66-AAAC-4974-A779-74A67A0D6154}" type="slidenum">
              <a:rPr lang="en-US" smtClean="0"/>
              <a:pPr/>
              <a:t>8</a:t>
            </a:fld>
            <a:endParaRPr lang="en-US"/>
          </a:p>
        </p:txBody>
      </p:sp>
    </p:spTree>
    <p:extLst>
      <p:ext uri="{BB962C8B-B14F-4D97-AF65-F5344CB8AC3E}">
        <p14:creationId xmlns:p14="http://schemas.microsoft.com/office/powerpoint/2010/main" val="2036292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363">
              <a:defRPr/>
            </a:pPr>
            <a:r>
              <a:rPr lang="en-US" dirty="0"/>
              <a:t>Stage 2 - For the organization, this stage is the “danger zone.”  If this stage is badly managed, the organization may descend into crisis or chaos. They may feel the need to express their feelings and concerns, and vent their anger.</a:t>
            </a:r>
          </a:p>
          <a:p>
            <a:endParaRPr lang="en-US" dirty="0"/>
          </a:p>
          <a:p>
            <a:r>
              <a:rPr lang="en-US" dirty="0"/>
              <a:t>Make sure that you address these early with clear communication and support, and by taking action to minimize and mitigate the problems that people will experience.  It is impossible to preempt everything, so make sure that you listen and watch carefully during this stage so you can respond to the unexpected.  </a:t>
            </a:r>
          </a:p>
          <a:p>
            <a:endParaRPr lang="en-US" dirty="0"/>
          </a:p>
        </p:txBody>
      </p:sp>
      <p:sp>
        <p:nvSpPr>
          <p:cNvPr id="4" name="Slide Number Placeholder 3"/>
          <p:cNvSpPr>
            <a:spLocks noGrp="1"/>
          </p:cNvSpPr>
          <p:nvPr>
            <p:ph type="sldNum" sz="quarter" idx="10"/>
          </p:nvPr>
        </p:nvSpPr>
        <p:spPr/>
        <p:txBody>
          <a:bodyPr/>
          <a:lstStyle/>
          <a:p>
            <a:fld id="{E6449C66-AAAC-4974-A779-74A67A0D6154}" type="slidenum">
              <a:rPr lang="en-US" smtClean="0"/>
              <a:pPr/>
              <a:t>9</a:t>
            </a:fld>
            <a:endParaRPr lang="en-US"/>
          </a:p>
        </p:txBody>
      </p:sp>
    </p:spTree>
    <p:extLst>
      <p:ext uri="{BB962C8B-B14F-4D97-AF65-F5344CB8AC3E}">
        <p14:creationId xmlns:p14="http://schemas.microsoft.com/office/powerpoint/2010/main" val="657755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C1B79CB1-D5DC-458D-A9ED-EDC4AA8A0C71}" type="datetime1">
              <a:rPr lang="en-US" smtClean="0"/>
              <a:pPr/>
              <a:t>2/27/2018</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18FE84C2-4AAD-4AA8-B802-7274D502AAFF}"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B67F20-498A-4668-90CC-83F928B6B6DA}" type="datetime1">
              <a:rPr lang="en-US" smtClean="0"/>
              <a:pPr/>
              <a:t>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FE84C2-4AAD-4AA8-B802-7274D502AAFF}"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2DD7D89-FBE0-43D5-9F07-789D13B9C7E4}" type="datetime1">
              <a:rPr lang="en-US" smtClean="0"/>
              <a:pPr/>
              <a:t>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FE84C2-4AAD-4AA8-B802-7274D502AAFF}" type="slidenum">
              <a:rPr lang="en-US" smtClean="0"/>
              <a:pPr/>
              <a:t>‹#›</a:t>
            </a:fld>
            <a:endParaRPr lang="en-U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56F4958-5BF8-403A-A4CB-DFE6C451D6BF}" type="datetime1">
              <a:rPr lang="en-US" smtClean="0">
                <a:solidFill>
                  <a:prstClr val="black">
                    <a:tint val="75000"/>
                  </a:prstClr>
                </a:solidFill>
              </a:rPr>
              <a:pPr/>
              <a:t>2/27/2018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ADED262-C357-4F66-8254-404D999141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05947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7B3110-482C-4F2E-B866-140B2D76D819}" type="datetime1">
              <a:rPr lang="en-US" smtClean="0">
                <a:solidFill>
                  <a:prstClr val="black">
                    <a:tint val="75000"/>
                  </a:prstClr>
                </a:solidFill>
              </a:rPr>
              <a:pPr/>
              <a:t>2/27/2018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ADED262-C357-4F66-8254-404D999141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794715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69B8C5-4BFE-4EB3-8429-AC60EA52DC6E}" type="datetime1">
              <a:rPr lang="en-US" smtClean="0">
                <a:solidFill>
                  <a:prstClr val="black">
                    <a:tint val="75000"/>
                  </a:prstClr>
                </a:solidFill>
              </a:rPr>
              <a:pPr/>
              <a:t>2/27/2018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ADED262-C357-4F66-8254-404D999141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653469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605B8FB-7C91-4BD3-9106-DD50148DA1F6}" type="datetime1">
              <a:rPr lang="en-US" smtClean="0">
                <a:solidFill>
                  <a:prstClr val="black">
                    <a:tint val="75000"/>
                  </a:prstClr>
                </a:solidFill>
              </a:rPr>
              <a:pPr/>
              <a:t>2/27/2018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ADED262-C357-4F66-8254-404D999141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62695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F834A0E-5E0A-4A67-AB0A-DDFBBCB92732}" type="datetime1">
              <a:rPr lang="en-US" smtClean="0">
                <a:solidFill>
                  <a:prstClr val="black">
                    <a:tint val="75000"/>
                  </a:prstClr>
                </a:solidFill>
              </a:rPr>
              <a:pPr/>
              <a:t>2/27/2018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ADED262-C357-4F66-8254-404D999141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166854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9840F97-A3B8-4863-A519-CB1233827A19}" type="datetime1">
              <a:rPr lang="en-US" smtClean="0">
                <a:solidFill>
                  <a:prstClr val="black">
                    <a:tint val="75000"/>
                  </a:prstClr>
                </a:solidFill>
              </a:rPr>
              <a:pPr/>
              <a:t>2/27/2018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ADED262-C357-4F66-8254-404D999141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437936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B74670-7D99-4008-B9AF-5C233C1F8BDE}" type="datetime1">
              <a:rPr lang="en-US" smtClean="0">
                <a:solidFill>
                  <a:prstClr val="black">
                    <a:tint val="75000"/>
                  </a:prstClr>
                </a:solidFill>
              </a:rPr>
              <a:pPr/>
              <a:t>2/27/2018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ADED262-C357-4F66-8254-404D999141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277759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D92671-3579-4624-A726-09FECFDE4A6F}" type="datetime1">
              <a:rPr lang="en-US" smtClean="0">
                <a:solidFill>
                  <a:prstClr val="black">
                    <a:tint val="75000"/>
                  </a:prstClr>
                </a:solidFill>
              </a:rPr>
              <a:pPr/>
              <a:t>2/27/2018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ADED262-C357-4F66-8254-404D999141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3129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55BCE04-5F2A-42A6-B12B-F230ACEF10B2}" type="datetime1">
              <a:rPr lang="en-US" smtClean="0"/>
              <a:pPr/>
              <a:t>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FE84C2-4AAD-4AA8-B802-7274D502AAFF}" type="slidenum">
              <a:rPr lang="en-US" smtClean="0"/>
              <a:pPr/>
              <a:t>‹#›</a:t>
            </a:fld>
            <a:endParaRPr lang="en-US"/>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090A0A-1703-4DA5-904C-37C3270BE12E}" type="datetime1">
              <a:rPr lang="en-US" smtClean="0">
                <a:solidFill>
                  <a:prstClr val="black">
                    <a:tint val="75000"/>
                  </a:prstClr>
                </a:solidFill>
              </a:rPr>
              <a:pPr/>
              <a:t>2/27/2018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ADED262-C357-4F66-8254-404D999141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957169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90BA80-7F12-4283-AC08-199D8807E73C}" type="datetime1">
              <a:rPr lang="en-US" smtClean="0">
                <a:solidFill>
                  <a:prstClr val="black">
                    <a:tint val="75000"/>
                  </a:prstClr>
                </a:solidFill>
              </a:rPr>
              <a:pPr/>
              <a:t>2/27/2018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ADED262-C357-4F66-8254-404D999141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53841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229F77-CDEF-47C4-B65D-4BDFED4F3EA6}" type="datetime1">
              <a:rPr lang="en-US" smtClean="0">
                <a:solidFill>
                  <a:prstClr val="black">
                    <a:tint val="75000"/>
                  </a:prstClr>
                </a:solidFill>
              </a:rPr>
              <a:pPr/>
              <a:t>2/27/2018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ADED262-C357-4F66-8254-404D999141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10524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92D0A18-6F0D-4030-AC4A-8EBA95B9DAA1}" type="datetime1">
              <a:rPr lang="en-US" smtClean="0"/>
              <a:pPr/>
              <a:t>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FE84C2-4AAD-4AA8-B802-7274D502AAFF}"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2F4EEBC-937D-4DB4-B75F-213AAAA4A86A}" type="datetime1">
              <a:rPr lang="en-US" smtClean="0"/>
              <a:pPr/>
              <a:t>2/27/2018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FE84C2-4AAD-4AA8-B802-7274D502AAFF}"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F9B4031-6DCF-49E7-A503-4401C216D377}" type="datetime1">
              <a:rPr lang="en-US" smtClean="0"/>
              <a:pPr/>
              <a:t>2/27/2018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FE84C2-4AAD-4AA8-B802-7274D502AAFF}"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BA5C9E6D-B881-4D9D-BD0A-AD1E1996041C}" type="datetime1">
              <a:rPr lang="en-US" smtClean="0"/>
              <a:pPr/>
              <a:t>2/27/2018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FE84C2-4AAD-4AA8-B802-7274D502AAFF}"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5A868D2F-4AC9-4BCA-B136-B6C4AC78863C}" type="datetime1">
              <a:rPr lang="en-US" smtClean="0"/>
              <a:pPr/>
              <a:t>2/27/2018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FE84C2-4AAD-4AA8-B802-7274D502AAFF}"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5E1224E-CED5-4AA6-8B12-371C8FE9F313}" type="datetime1">
              <a:rPr lang="en-US" smtClean="0"/>
              <a:pPr/>
              <a:t>2/27/2018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FE84C2-4AAD-4AA8-B802-7274D502AAFF}"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A16E2C04-B53D-4C6E-8FEC-A515C73E3EBD}" type="datetime1">
              <a:rPr lang="en-US" smtClean="0"/>
              <a:pPr/>
              <a:t>2/27/2018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FE84C2-4AAD-4AA8-B802-7274D502AAFF}"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6898E3A-D251-4137-841F-D363523DDAFF}" type="datetime1">
              <a:rPr lang="en-US" smtClean="0"/>
              <a:pPr/>
              <a:t>2/27/2018</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8FE84C2-4AAD-4AA8-B802-7274D502AAFF}"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fade/>
  </p:transition>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E5505B-896F-4862-982F-EE9A4440F0DD}" type="datetime1">
              <a:rPr lang="en-US" smtClean="0">
                <a:solidFill>
                  <a:prstClr val="black">
                    <a:tint val="75000"/>
                  </a:prstClr>
                </a:solidFill>
              </a:rPr>
              <a:pPr/>
              <a:t>2/27/2018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DED262-C357-4F66-8254-404D999141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9256723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6.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9BBE7F-2AE2-430B-BBF8-2393204A3CF2}"/>
              </a:ext>
            </a:extLst>
          </p:cNvPr>
          <p:cNvSpPr>
            <a:spLocks noGrp="1"/>
          </p:cNvSpPr>
          <p:nvPr>
            <p:ph type="ctrTitle"/>
          </p:nvPr>
        </p:nvSpPr>
        <p:spPr>
          <a:xfrm>
            <a:off x="1143000" y="762000"/>
            <a:ext cx="7239000" cy="1470025"/>
          </a:xfrm>
        </p:spPr>
        <p:txBody>
          <a:bodyPr>
            <a:normAutofit fontScale="90000"/>
          </a:bodyPr>
          <a:lstStyle/>
          <a:p>
            <a:pPr algn="ctr"/>
            <a:r>
              <a:rPr lang="en-US" sz="4800" dirty="0"/>
              <a:t>Organizational Change and You</a:t>
            </a:r>
          </a:p>
        </p:txBody>
      </p:sp>
      <p:sp>
        <p:nvSpPr>
          <p:cNvPr id="3" name="Subtitle 2">
            <a:extLst>
              <a:ext uri="{FF2B5EF4-FFF2-40B4-BE49-F238E27FC236}">
                <a16:creationId xmlns:a16="http://schemas.microsoft.com/office/drawing/2014/main" xmlns="" id="{C3BF304A-1E8C-40ED-9DD6-0B7E7816953C}"/>
              </a:ext>
            </a:extLst>
          </p:cNvPr>
          <p:cNvSpPr>
            <a:spLocks noGrp="1"/>
          </p:cNvSpPr>
          <p:nvPr>
            <p:ph type="subTitle" idx="1"/>
          </p:nvPr>
        </p:nvSpPr>
        <p:spPr>
          <a:xfrm>
            <a:off x="1219200" y="2895600"/>
            <a:ext cx="7162800" cy="1752600"/>
          </a:xfrm>
        </p:spPr>
        <p:txBody>
          <a:bodyPr>
            <a:normAutofit/>
          </a:bodyPr>
          <a:lstStyle/>
          <a:p>
            <a:r>
              <a:rPr lang="en-US" sz="3600" dirty="0">
                <a:solidFill>
                  <a:schemeClr val="tx1"/>
                </a:solidFill>
              </a:rPr>
              <a:t>Increasing FUUN’s Likelihood of Success</a:t>
            </a:r>
          </a:p>
        </p:txBody>
      </p:sp>
    </p:spTree>
    <p:extLst>
      <p:ext uri="{BB962C8B-B14F-4D97-AF65-F5344CB8AC3E}">
        <p14:creationId xmlns:p14="http://schemas.microsoft.com/office/powerpoint/2010/main" val="586898121"/>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2">
            <a:alpha val="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6CAFDC-F722-4127-9AD4-DA21D548A74A}"/>
              </a:ext>
            </a:extLst>
          </p:cNvPr>
          <p:cNvSpPr>
            <a:spLocks noGrp="1"/>
          </p:cNvSpPr>
          <p:nvPr>
            <p:ph type="title"/>
          </p:nvPr>
        </p:nvSpPr>
        <p:spPr/>
        <p:txBody>
          <a:bodyPr/>
          <a:lstStyle/>
          <a:p>
            <a:r>
              <a:rPr lang="en-US" dirty="0"/>
              <a:t>What To Do – Stage 3</a:t>
            </a:r>
          </a:p>
        </p:txBody>
      </p:sp>
      <p:sp>
        <p:nvSpPr>
          <p:cNvPr id="7" name="Content Placeholder 6">
            <a:extLst>
              <a:ext uri="{FF2B5EF4-FFF2-40B4-BE49-F238E27FC236}">
                <a16:creationId xmlns:a16="http://schemas.microsoft.com/office/drawing/2014/main" xmlns="" id="{6113114B-D2FF-48BA-902B-B34229172C1E}"/>
              </a:ext>
            </a:extLst>
          </p:cNvPr>
          <p:cNvSpPr>
            <a:spLocks noGrp="1"/>
          </p:cNvSpPr>
          <p:nvPr>
            <p:ph idx="1"/>
          </p:nvPr>
        </p:nvSpPr>
        <p:spPr>
          <a:xfrm>
            <a:off x="5257800" y="1570038"/>
            <a:ext cx="3581400" cy="4983162"/>
          </a:xfrm>
        </p:spPr>
        <p:txBody>
          <a:bodyPr>
            <a:normAutofit/>
          </a:bodyPr>
          <a:lstStyle/>
          <a:p>
            <a:pPr marL="0" indent="0">
              <a:buNone/>
            </a:pPr>
            <a:r>
              <a:rPr lang="en-US" dirty="0"/>
              <a:t>Make sure people are well trained, and are given early opportunities to experience benefits of the change.  </a:t>
            </a:r>
          </a:p>
        </p:txBody>
      </p:sp>
      <p:pic>
        <p:nvPicPr>
          <p:cNvPr id="4" name="Picture 3">
            <a:extLst>
              <a:ext uri="{FF2B5EF4-FFF2-40B4-BE49-F238E27FC236}">
                <a16:creationId xmlns:a16="http://schemas.microsoft.com/office/drawing/2014/main" xmlns="" id="{58E8422B-6383-43E9-92BF-BD7602BEBF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1417638"/>
            <a:ext cx="4419600" cy="5135562"/>
          </a:xfrm>
          <a:prstGeom prst="rect">
            <a:avLst/>
          </a:prstGeom>
        </p:spPr>
      </p:pic>
      <p:sp>
        <p:nvSpPr>
          <p:cNvPr id="3" name="Slide Number Placeholder 2"/>
          <p:cNvSpPr>
            <a:spLocks noGrp="1"/>
          </p:cNvSpPr>
          <p:nvPr>
            <p:ph type="sldNum" sz="quarter" idx="12"/>
          </p:nvPr>
        </p:nvSpPr>
        <p:spPr/>
        <p:txBody>
          <a:bodyPr/>
          <a:lstStyle/>
          <a:p>
            <a:fld id="{18FE84C2-4AAD-4AA8-B802-7274D502AAFF}" type="slidenum">
              <a:rPr lang="en-US" smtClean="0"/>
              <a:pPr/>
              <a:t>10</a:t>
            </a:fld>
            <a:endParaRPr lang="en-US"/>
          </a:p>
        </p:txBody>
      </p:sp>
    </p:spTree>
    <p:extLst>
      <p:ext uri="{BB962C8B-B14F-4D97-AF65-F5344CB8AC3E}">
        <p14:creationId xmlns:p14="http://schemas.microsoft.com/office/powerpoint/2010/main" val="3718190514"/>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bg2">
            <a:alpha val="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6CAFDC-F722-4127-9AD4-DA21D548A74A}"/>
              </a:ext>
            </a:extLst>
          </p:cNvPr>
          <p:cNvSpPr>
            <a:spLocks noGrp="1"/>
          </p:cNvSpPr>
          <p:nvPr>
            <p:ph type="title"/>
          </p:nvPr>
        </p:nvSpPr>
        <p:spPr>
          <a:xfrm>
            <a:off x="457200" y="76200"/>
            <a:ext cx="8229600" cy="1143000"/>
          </a:xfrm>
        </p:spPr>
        <p:txBody>
          <a:bodyPr/>
          <a:lstStyle/>
          <a:p>
            <a:r>
              <a:rPr lang="en-US" dirty="0"/>
              <a:t>What To Do – Stage 4</a:t>
            </a:r>
          </a:p>
        </p:txBody>
      </p:sp>
      <p:sp>
        <p:nvSpPr>
          <p:cNvPr id="7" name="Content Placeholder 6">
            <a:extLst>
              <a:ext uri="{FF2B5EF4-FFF2-40B4-BE49-F238E27FC236}">
                <a16:creationId xmlns:a16="http://schemas.microsoft.com/office/drawing/2014/main" xmlns="" id="{6113114B-D2FF-48BA-902B-B34229172C1E}"/>
              </a:ext>
            </a:extLst>
          </p:cNvPr>
          <p:cNvSpPr>
            <a:spLocks noGrp="1"/>
          </p:cNvSpPr>
          <p:nvPr>
            <p:ph idx="1"/>
          </p:nvPr>
        </p:nvSpPr>
        <p:spPr>
          <a:xfrm>
            <a:off x="5486400" y="1905000"/>
            <a:ext cx="3361544" cy="3382962"/>
          </a:xfrm>
        </p:spPr>
        <p:txBody>
          <a:bodyPr>
            <a:normAutofit/>
          </a:bodyPr>
          <a:lstStyle/>
          <a:p>
            <a:pPr marL="0" indent="0">
              <a:buNone/>
            </a:pPr>
            <a:r>
              <a:rPr lang="en-US" dirty="0"/>
              <a:t>Communicate our successes to help reinforce the change. </a:t>
            </a:r>
          </a:p>
        </p:txBody>
      </p:sp>
      <p:pic>
        <p:nvPicPr>
          <p:cNvPr id="4" name="Picture 3">
            <a:extLst>
              <a:ext uri="{FF2B5EF4-FFF2-40B4-BE49-F238E27FC236}">
                <a16:creationId xmlns:a16="http://schemas.microsoft.com/office/drawing/2014/main" xmlns="" id="{7DB3D428-B2A8-4B85-99AF-A2A001C13C3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954399"/>
            <a:ext cx="5181600" cy="5924837"/>
          </a:xfrm>
          <a:prstGeom prst="rect">
            <a:avLst/>
          </a:prstGeom>
        </p:spPr>
      </p:pic>
      <p:sp>
        <p:nvSpPr>
          <p:cNvPr id="3" name="Slide Number Placeholder 2"/>
          <p:cNvSpPr>
            <a:spLocks noGrp="1"/>
          </p:cNvSpPr>
          <p:nvPr>
            <p:ph type="sldNum" sz="quarter" idx="12"/>
          </p:nvPr>
        </p:nvSpPr>
        <p:spPr/>
        <p:txBody>
          <a:bodyPr/>
          <a:lstStyle/>
          <a:p>
            <a:fld id="{18FE84C2-4AAD-4AA8-B802-7274D502AAFF}" type="slidenum">
              <a:rPr lang="en-US" smtClean="0"/>
              <a:pPr/>
              <a:t>11</a:t>
            </a:fld>
            <a:endParaRPr lang="en-US"/>
          </a:p>
        </p:txBody>
      </p:sp>
    </p:spTree>
    <p:extLst>
      <p:ext uri="{BB962C8B-B14F-4D97-AF65-F5344CB8AC3E}">
        <p14:creationId xmlns:p14="http://schemas.microsoft.com/office/powerpoint/2010/main" val="3012370720"/>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6CAFDC-F722-4127-9AD4-DA21D548A74A}"/>
              </a:ext>
            </a:extLst>
          </p:cNvPr>
          <p:cNvSpPr>
            <a:spLocks noGrp="1"/>
          </p:cNvSpPr>
          <p:nvPr>
            <p:ph type="title"/>
          </p:nvPr>
        </p:nvSpPr>
        <p:spPr/>
        <p:txBody>
          <a:bodyPr/>
          <a:lstStyle/>
          <a:p>
            <a:r>
              <a:rPr lang="en-US" dirty="0"/>
              <a:t>In Summary</a:t>
            </a:r>
          </a:p>
        </p:txBody>
      </p:sp>
      <p:sp>
        <p:nvSpPr>
          <p:cNvPr id="7" name="Content Placeholder 6">
            <a:extLst>
              <a:ext uri="{FF2B5EF4-FFF2-40B4-BE49-F238E27FC236}">
                <a16:creationId xmlns:a16="http://schemas.microsoft.com/office/drawing/2014/main" xmlns="" id="{6113114B-D2FF-48BA-902B-B34229172C1E}"/>
              </a:ext>
            </a:extLst>
          </p:cNvPr>
          <p:cNvSpPr>
            <a:spLocks noGrp="1"/>
          </p:cNvSpPr>
          <p:nvPr>
            <p:ph idx="1"/>
          </p:nvPr>
        </p:nvSpPr>
        <p:spPr>
          <a:xfrm>
            <a:off x="1295400" y="1600200"/>
            <a:ext cx="7543800" cy="4953000"/>
          </a:xfrm>
        </p:spPr>
        <p:txBody>
          <a:bodyPr>
            <a:normAutofit/>
          </a:bodyPr>
          <a:lstStyle/>
          <a:p>
            <a:pPr marL="0" indent="0">
              <a:buNone/>
            </a:pPr>
            <a:r>
              <a:rPr lang="en-US" sz="3600" dirty="0"/>
              <a:t>Organizational Change can be traumatic. The Change Curve helps to predict how people will react to change.  Use it to help people with their individual journeys. Make sure they have the help and support they need. </a:t>
            </a:r>
          </a:p>
          <a:p>
            <a:pPr marL="0" indent="0">
              <a:buNone/>
            </a:pPr>
            <a:endParaRPr lang="en-US" dirty="0"/>
          </a:p>
          <a:p>
            <a:pPr marL="0" indent="0">
              <a:buNone/>
            </a:pPr>
            <a:endParaRPr lang="en-US" dirty="0"/>
          </a:p>
        </p:txBody>
      </p:sp>
      <p:sp>
        <p:nvSpPr>
          <p:cNvPr id="3" name="Slide Number Placeholder 2"/>
          <p:cNvSpPr>
            <a:spLocks noGrp="1"/>
          </p:cNvSpPr>
          <p:nvPr>
            <p:ph type="sldNum" sz="quarter" idx="12"/>
          </p:nvPr>
        </p:nvSpPr>
        <p:spPr/>
        <p:txBody>
          <a:bodyPr/>
          <a:lstStyle/>
          <a:p>
            <a:fld id="{18FE84C2-4AAD-4AA8-B802-7274D502AAFF}" type="slidenum">
              <a:rPr lang="en-US" smtClean="0"/>
              <a:pPr/>
              <a:t>12</a:t>
            </a:fld>
            <a:endParaRPr lang="en-US"/>
          </a:p>
        </p:txBody>
      </p:sp>
    </p:spTree>
    <p:extLst>
      <p:ext uri="{BB962C8B-B14F-4D97-AF65-F5344CB8AC3E}">
        <p14:creationId xmlns:p14="http://schemas.microsoft.com/office/powerpoint/2010/main" val="1792397815"/>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People Resist Change</a:t>
            </a:r>
          </a:p>
        </p:txBody>
      </p:sp>
      <p:sp>
        <p:nvSpPr>
          <p:cNvPr id="3" name="Content Placeholder 2"/>
          <p:cNvSpPr>
            <a:spLocks noGrp="1"/>
          </p:cNvSpPr>
          <p:nvPr>
            <p:ph idx="1"/>
          </p:nvPr>
        </p:nvSpPr>
        <p:spPr/>
        <p:txBody>
          <a:bodyPr>
            <a:normAutofit/>
          </a:bodyPr>
          <a:lstStyle/>
          <a:p>
            <a:r>
              <a:rPr lang="en-US" dirty="0"/>
              <a:t>Poor plan or process</a:t>
            </a:r>
          </a:p>
          <a:p>
            <a:pPr lvl="1"/>
            <a:r>
              <a:rPr lang="en-US" dirty="0"/>
              <a:t>Lack of communication</a:t>
            </a:r>
          </a:p>
          <a:p>
            <a:pPr lvl="1"/>
            <a:r>
              <a:rPr lang="en-US" dirty="0"/>
              <a:t>Fuzzy/unclear details and goals</a:t>
            </a:r>
          </a:p>
          <a:p>
            <a:pPr lvl="1"/>
            <a:r>
              <a:rPr lang="en-US" dirty="0"/>
              <a:t>Failure to buy in to premise/principles</a:t>
            </a:r>
          </a:p>
          <a:p>
            <a:r>
              <a:rPr lang="en-US" dirty="0"/>
              <a:t>Fear of Loss</a:t>
            </a:r>
          </a:p>
          <a:p>
            <a:pPr lvl="1"/>
            <a:r>
              <a:rPr lang="en-US" dirty="0"/>
              <a:t>Security</a:t>
            </a:r>
          </a:p>
          <a:p>
            <a:pPr lvl="1"/>
            <a:r>
              <a:rPr lang="en-US" dirty="0"/>
              <a:t>Relationships</a:t>
            </a:r>
          </a:p>
          <a:p>
            <a:pPr lvl="1"/>
            <a:r>
              <a:rPr lang="en-US" dirty="0"/>
              <a:t>Resources</a:t>
            </a:r>
          </a:p>
          <a:p>
            <a:pPr lvl="1"/>
            <a:r>
              <a:rPr lang="en-US" dirty="0"/>
              <a:t>Power</a:t>
            </a:r>
          </a:p>
          <a:p>
            <a:pPr marL="457200" lvl="1" indent="0">
              <a:buNone/>
            </a:pPr>
            <a:endParaRPr lang="en-US" dirty="0"/>
          </a:p>
        </p:txBody>
      </p:sp>
      <p:sp>
        <p:nvSpPr>
          <p:cNvPr id="4" name="Slide Number Placeholder 3"/>
          <p:cNvSpPr>
            <a:spLocks noGrp="1"/>
          </p:cNvSpPr>
          <p:nvPr>
            <p:ph type="sldNum" sz="quarter" idx="12"/>
          </p:nvPr>
        </p:nvSpPr>
        <p:spPr/>
        <p:txBody>
          <a:bodyPr/>
          <a:lstStyle/>
          <a:p>
            <a:fld id="{18FE84C2-4AAD-4AA8-B802-7274D502AAFF}" type="slidenum">
              <a:rPr lang="en-US" smtClean="0"/>
              <a:pPr/>
              <a:t>13</a:t>
            </a:fld>
            <a:endParaRPr lang="en-US"/>
          </a:p>
        </p:txBody>
      </p:sp>
    </p:spTree>
    <p:extLst>
      <p:ext uri="{BB962C8B-B14F-4D97-AF65-F5344CB8AC3E}">
        <p14:creationId xmlns:p14="http://schemas.microsoft.com/office/powerpoint/2010/main" val="173124507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p>
        </p:txBody>
      </p:sp>
      <p:sp>
        <p:nvSpPr>
          <p:cNvPr id="3" name="Content Placeholder 2"/>
          <p:cNvSpPr>
            <a:spLocks noGrp="1"/>
          </p:cNvSpPr>
          <p:nvPr>
            <p:ph idx="1"/>
          </p:nvPr>
        </p:nvSpPr>
        <p:spPr/>
        <p:txBody>
          <a:bodyPr/>
          <a:lstStyle/>
          <a:p>
            <a:endParaRPr lang="en-US" sz="4300" dirty="0">
              <a:solidFill>
                <a:srgbClr val="69676D">
                  <a:satMod val="130000"/>
                </a:srgbClr>
              </a:solidFill>
              <a:effectLst>
                <a:outerShdw blurRad="50000" dist="30000" dir="5400000" algn="tl" rotWithShape="0">
                  <a:srgbClr val="000000">
                    <a:alpha val="30000"/>
                  </a:srgbClr>
                </a:outerShdw>
              </a:effectLst>
              <a:ea typeface="+mj-ea"/>
              <a:cs typeface="+mj-cs"/>
            </a:endParaRPr>
          </a:p>
          <a:p>
            <a:endParaRPr lang="en-US" sz="4300" dirty="0">
              <a:solidFill>
                <a:srgbClr val="69676D">
                  <a:satMod val="130000"/>
                </a:srgbClr>
              </a:solidFill>
              <a:effectLst>
                <a:outerShdw blurRad="50000" dist="30000" dir="5400000" algn="tl" rotWithShape="0">
                  <a:srgbClr val="000000">
                    <a:alpha val="30000"/>
                  </a:srgbClr>
                </a:outerShdw>
              </a:effectLst>
              <a:ea typeface="+mj-ea"/>
              <a:cs typeface="+mj-cs"/>
            </a:endParaRPr>
          </a:p>
          <a:p>
            <a:pPr marL="82296" indent="0">
              <a:buNone/>
            </a:pPr>
            <a:r>
              <a:rPr lang="en-US" sz="4300" dirty="0">
                <a:solidFill>
                  <a:srgbClr val="69676D">
                    <a:satMod val="130000"/>
                  </a:srgbClr>
                </a:solidFill>
                <a:effectLst>
                  <a:outerShdw blurRad="50000" dist="30000" dir="5400000" algn="tl" rotWithShape="0">
                    <a:srgbClr val="000000">
                      <a:alpha val="30000"/>
                    </a:srgbClr>
                  </a:outerShdw>
                </a:effectLst>
                <a:ea typeface="+mj-ea"/>
                <a:cs typeface="+mj-cs"/>
              </a:rPr>
              <a:t>	Change			Anxiety</a:t>
            </a:r>
            <a:endParaRPr lang="en-US" dirty="0"/>
          </a:p>
        </p:txBody>
      </p:sp>
      <p:sp>
        <p:nvSpPr>
          <p:cNvPr id="4" name="Right Arrow 3"/>
          <p:cNvSpPr/>
          <p:nvPr/>
        </p:nvSpPr>
        <p:spPr>
          <a:xfrm>
            <a:off x="4648200" y="31242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18FE84C2-4AAD-4AA8-B802-7274D502AAFF}" type="slidenum">
              <a:rPr lang="en-US" smtClean="0"/>
              <a:pPr/>
              <a:t>14</a:t>
            </a:fld>
            <a:endParaRPr lang="en-US"/>
          </a:p>
        </p:txBody>
      </p:sp>
    </p:spTree>
    <p:extLst>
      <p:ext uri="{BB962C8B-B14F-4D97-AF65-F5344CB8AC3E}">
        <p14:creationId xmlns:p14="http://schemas.microsoft.com/office/powerpoint/2010/main" val="3056230790"/>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Rectangle 2"/>
          <p:cNvSpPr/>
          <p:nvPr/>
        </p:nvSpPr>
        <p:spPr>
          <a:xfrm>
            <a:off x="3573168" y="3051974"/>
            <a:ext cx="1997663" cy="754053"/>
          </a:xfrm>
          <a:prstGeom prst="rect">
            <a:avLst/>
          </a:prstGeom>
        </p:spPr>
        <p:txBody>
          <a:bodyPr wrap="none">
            <a:spAutoFit/>
          </a:bodyPr>
          <a:lstStyle/>
          <a:p>
            <a:pPr marL="82296" lvl="0">
              <a:spcBef>
                <a:spcPts val="600"/>
              </a:spcBef>
              <a:buClr>
                <a:srgbClr val="CEB966"/>
              </a:buClr>
              <a:buSzPct val="80000"/>
            </a:pPr>
            <a:r>
              <a:rPr lang="en-US" sz="4300" dirty="0">
                <a:solidFill>
                  <a:srgbClr val="69676D">
                    <a:satMod val="130000"/>
                  </a:srgbClr>
                </a:solidFill>
                <a:effectLst>
                  <a:outerShdw blurRad="50000" dist="30000" dir="5400000" algn="tl" rotWithShape="0">
                    <a:srgbClr val="000000">
                      <a:alpha val="30000"/>
                    </a:srgbClr>
                  </a:outerShdw>
                </a:effectLst>
              </a:rPr>
              <a:t>Anxiety</a:t>
            </a:r>
            <a:endParaRPr lang="en-US" sz="3200" dirty="0">
              <a:solidFill>
                <a:prstClr val="black"/>
              </a:solidFill>
            </a:endParaRPr>
          </a:p>
        </p:txBody>
      </p:sp>
      <p:sp>
        <p:nvSpPr>
          <p:cNvPr id="4" name="Rectangle 3"/>
          <p:cNvSpPr/>
          <p:nvPr/>
        </p:nvSpPr>
        <p:spPr>
          <a:xfrm>
            <a:off x="4571999" y="2438400"/>
            <a:ext cx="1905001" cy="584775"/>
          </a:xfrm>
          <a:prstGeom prst="rect">
            <a:avLst/>
          </a:prstGeom>
        </p:spPr>
        <p:txBody>
          <a:bodyPr wrap="square">
            <a:spAutoFit/>
          </a:bodyPr>
          <a:lstStyle/>
          <a:p>
            <a:pPr marL="82296" indent="0">
              <a:buNone/>
            </a:pPr>
            <a:r>
              <a:rPr lang="en-US" sz="3200" dirty="0">
                <a:solidFill>
                  <a:srgbClr val="69676D">
                    <a:satMod val="130000"/>
                  </a:srgbClr>
                </a:solidFill>
                <a:effectLst>
                  <a:outerShdw blurRad="50000" dist="30000" dir="5400000" algn="tl" rotWithShape="0">
                    <a:srgbClr val="000000">
                      <a:alpha val="30000"/>
                    </a:srgbClr>
                  </a:outerShdw>
                </a:effectLst>
              </a:rPr>
              <a:t>Anxiety</a:t>
            </a:r>
            <a:endParaRPr lang="en-US" sz="3200" dirty="0"/>
          </a:p>
        </p:txBody>
      </p:sp>
      <p:sp>
        <p:nvSpPr>
          <p:cNvPr id="5" name="Rectangle 4"/>
          <p:cNvSpPr/>
          <p:nvPr/>
        </p:nvSpPr>
        <p:spPr>
          <a:xfrm>
            <a:off x="2017934" y="2146012"/>
            <a:ext cx="1555234" cy="584775"/>
          </a:xfrm>
          <a:prstGeom prst="rect">
            <a:avLst/>
          </a:prstGeom>
        </p:spPr>
        <p:txBody>
          <a:bodyPr wrap="none">
            <a:spAutoFit/>
          </a:bodyPr>
          <a:lstStyle/>
          <a:p>
            <a:pPr marL="82296" lvl="0"/>
            <a:r>
              <a:rPr lang="en-US" sz="3200" dirty="0">
                <a:solidFill>
                  <a:srgbClr val="69676D">
                    <a:satMod val="130000"/>
                  </a:srgbClr>
                </a:solidFill>
                <a:effectLst>
                  <a:outerShdw blurRad="50000" dist="30000" dir="5400000" algn="tl" rotWithShape="0">
                    <a:srgbClr val="000000">
                      <a:alpha val="30000"/>
                    </a:srgbClr>
                  </a:outerShdw>
                </a:effectLst>
              </a:rPr>
              <a:t>Anxiety</a:t>
            </a:r>
            <a:endParaRPr lang="en-US" sz="3200" dirty="0">
              <a:solidFill>
                <a:prstClr val="black"/>
              </a:solidFill>
            </a:endParaRPr>
          </a:p>
        </p:txBody>
      </p:sp>
      <p:sp>
        <p:nvSpPr>
          <p:cNvPr id="6" name="Rectangle 5"/>
          <p:cNvSpPr/>
          <p:nvPr/>
        </p:nvSpPr>
        <p:spPr>
          <a:xfrm>
            <a:off x="2052570" y="4267200"/>
            <a:ext cx="1555234" cy="584775"/>
          </a:xfrm>
          <a:prstGeom prst="rect">
            <a:avLst/>
          </a:prstGeom>
        </p:spPr>
        <p:txBody>
          <a:bodyPr wrap="none">
            <a:spAutoFit/>
          </a:bodyPr>
          <a:lstStyle/>
          <a:p>
            <a:pPr marL="82296" lvl="0"/>
            <a:r>
              <a:rPr lang="en-US" sz="3200" dirty="0">
                <a:solidFill>
                  <a:srgbClr val="69676D">
                    <a:satMod val="130000"/>
                  </a:srgbClr>
                </a:solidFill>
                <a:effectLst>
                  <a:outerShdw blurRad="50000" dist="30000" dir="5400000" algn="tl" rotWithShape="0">
                    <a:srgbClr val="000000">
                      <a:alpha val="30000"/>
                    </a:srgbClr>
                  </a:outerShdw>
                </a:effectLst>
              </a:rPr>
              <a:t>Anxiety</a:t>
            </a:r>
            <a:endParaRPr lang="en-US" sz="3200" dirty="0">
              <a:solidFill>
                <a:prstClr val="black"/>
              </a:solidFill>
            </a:endParaRPr>
          </a:p>
        </p:txBody>
      </p:sp>
      <p:sp>
        <p:nvSpPr>
          <p:cNvPr id="7" name="Rectangle 6"/>
          <p:cNvSpPr/>
          <p:nvPr/>
        </p:nvSpPr>
        <p:spPr>
          <a:xfrm>
            <a:off x="7086600" y="2103007"/>
            <a:ext cx="1555234" cy="584775"/>
          </a:xfrm>
          <a:prstGeom prst="rect">
            <a:avLst/>
          </a:prstGeom>
        </p:spPr>
        <p:txBody>
          <a:bodyPr wrap="none">
            <a:spAutoFit/>
          </a:bodyPr>
          <a:lstStyle/>
          <a:p>
            <a:pPr marL="82296" lvl="0"/>
            <a:r>
              <a:rPr lang="en-US" sz="3200" dirty="0">
                <a:solidFill>
                  <a:srgbClr val="69676D">
                    <a:satMod val="130000"/>
                  </a:srgbClr>
                </a:solidFill>
                <a:effectLst>
                  <a:outerShdw blurRad="50000" dist="30000" dir="5400000" algn="tl" rotWithShape="0">
                    <a:srgbClr val="000000">
                      <a:alpha val="30000"/>
                    </a:srgbClr>
                  </a:outerShdw>
                </a:effectLst>
              </a:rPr>
              <a:t>Anxiety</a:t>
            </a:r>
            <a:endParaRPr lang="en-US" sz="3200" dirty="0">
              <a:solidFill>
                <a:prstClr val="black"/>
              </a:solidFill>
            </a:endParaRPr>
          </a:p>
        </p:txBody>
      </p:sp>
      <p:sp>
        <p:nvSpPr>
          <p:cNvPr id="8" name="Rectangle 7"/>
          <p:cNvSpPr/>
          <p:nvPr/>
        </p:nvSpPr>
        <p:spPr>
          <a:xfrm>
            <a:off x="5446536" y="4416277"/>
            <a:ext cx="1555234" cy="584775"/>
          </a:xfrm>
          <a:prstGeom prst="rect">
            <a:avLst/>
          </a:prstGeom>
        </p:spPr>
        <p:txBody>
          <a:bodyPr wrap="none">
            <a:spAutoFit/>
          </a:bodyPr>
          <a:lstStyle/>
          <a:p>
            <a:pPr marL="82296" lvl="0"/>
            <a:r>
              <a:rPr lang="en-US" sz="3200" dirty="0">
                <a:solidFill>
                  <a:srgbClr val="69676D">
                    <a:satMod val="130000"/>
                  </a:srgbClr>
                </a:solidFill>
                <a:effectLst>
                  <a:outerShdw blurRad="50000" dist="30000" dir="5400000" algn="tl" rotWithShape="0">
                    <a:srgbClr val="000000">
                      <a:alpha val="30000"/>
                    </a:srgbClr>
                  </a:outerShdw>
                </a:effectLst>
              </a:rPr>
              <a:t>Anxiety</a:t>
            </a:r>
            <a:endParaRPr lang="en-US" sz="3200" dirty="0">
              <a:solidFill>
                <a:prstClr val="black"/>
              </a:solidFill>
            </a:endParaRPr>
          </a:p>
        </p:txBody>
      </p:sp>
      <p:sp>
        <p:nvSpPr>
          <p:cNvPr id="9" name="Rectangle 8"/>
          <p:cNvSpPr/>
          <p:nvPr/>
        </p:nvSpPr>
        <p:spPr>
          <a:xfrm>
            <a:off x="6629399" y="3429000"/>
            <a:ext cx="1555234" cy="584775"/>
          </a:xfrm>
          <a:prstGeom prst="rect">
            <a:avLst/>
          </a:prstGeom>
        </p:spPr>
        <p:txBody>
          <a:bodyPr wrap="none">
            <a:spAutoFit/>
          </a:bodyPr>
          <a:lstStyle/>
          <a:p>
            <a:pPr marL="82296" lvl="0"/>
            <a:r>
              <a:rPr lang="en-US" sz="3200" dirty="0">
                <a:solidFill>
                  <a:srgbClr val="69676D">
                    <a:satMod val="130000"/>
                  </a:srgbClr>
                </a:solidFill>
                <a:effectLst>
                  <a:outerShdw blurRad="50000" dist="30000" dir="5400000" algn="tl" rotWithShape="0">
                    <a:srgbClr val="000000">
                      <a:alpha val="30000"/>
                    </a:srgbClr>
                  </a:outerShdw>
                </a:effectLst>
              </a:rPr>
              <a:t>Anxiety</a:t>
            </a:r>
            <a:endParaRPr lang="en-US" sz="3200" dirty="0">
              <a:solidFill>
                <a:prstClr val="black"/>
              </a:solidFill>
            </a:endParaRPr>
          </a:p>
        </p:txBody>
      </p:sp>
      <p:sp>
        <p:nvSpPr>
          <p:cNvPr id="19" name="Slide Number Placeholder 18"/>
          <p:cNvSpPr>
            <a:spLocks noGrp="1"/>
          </p:cNvSpPr>
          <p:nvPr>
            <p:ph type="sldNum" sz="quarter" idx="12"/>
          </p:nvPr>
        </p:nvSpPr>
        <p:spPr/>
        <p:txBody>
          <a:bodyPr/>
          <a:lstStyle/>
          <a:p>
            <a:fld id="{18FE84C2-4AAD-4AA8-B802-7274D502AAFF}" type="slidenum">
              <a:rPr lang="en-US" smtClean="0"/>
              <a:pPr/>
              <a:t>15</a:t>
            </a:fld>
            <a:endParaRPr lang="en-US"/>
          </a:p>
        </p:txBody>
      </p:sp>
    </p:spTree>
    <p:extLst>
      <p:ext uri="{BB962C8B-B14F-4D97-AF65-F5344CB8AC3E}">
        <p14:creationId xmlns:p14="http://schemas.microsoft.com/office/powerpoint/2010/main" val="98429061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250"/>
                                  </p:stCondLst>
                                  <p:childTnLst>
                                    <p:set>
                                      <p:cBhvr>
                                        <p:cTn id="9" dur="1" fill="hold">
                                          <p:stCondLst>
                                            <p:cond delay="0"/>
                                          </p:stCondLst>
                                        </p:cTn>
                                        <p:tgtEl>
                                          <p:spTgt spid="5">
                                            <p:txEl>
                                              <p:pRg st="0" end="0"/>
                                            </p:txEl>
                                          </p:spTgt>
                                        </p:tgtEl>
                                        <p:attrNameLst>
                                          <p:attrName>style.visibility</p:attrName>
                                        </p:attrNameLst>
                                      </p:cBhvr>
                                      <p:to>
                                        <p:strVal val="visible"/>
                                      </p:to>
                                    </p:set>
                                  </p:childTnLst>
                                </p:cTn>
                              </p:par>
                            </p:childTnLst>
                          </p:cTn>
                        </p:par>
                        <p:par>
                          <p:cTn id="10" fill="hold">
                            <p:stCondLst>
                              <p:cond delay="250"/>
                            </p:stCondLst>
                            <p:childTnLst>
                              <p:par>
                                <p:cTn id="11" presetID="1" presetClass="entr" presetSubtype="0" fill="hold" grpId="0" nodeType="afterEffect">
                                  <p:stCondLst>
                                    <p:cond delay="250"/>
                                  </p:stCondLst>
                                  <p:childTnLst>
                                    <p:set>
                                      <p:cBhvr>
                                        <p:cTn id="12" dur="1" fill="hold">
                                          <p:stCondLst>
                                            <p:cond delay="0"/>
                                          </p:stCondLst>
                                        </p:cTn>
                                        <p:tgtEl>
                                          <p:spTgt spid="7"/>
                                        </p:tgtEl>
                                        <p:attrNameLst>
                                          <p:attrName>style.visibility</p:attrName>
                                        </p:attrNameLst>
                                      </p:cBhvr>
                                      <p:to>
                                        <p:strVal val="visible"/>
                                      </p:to>
                                    </p:set>
                                  </p:childTnLst>
                                </p:cTn>
                              </p:par>
                            </p:childTnLst>
                          </p:cTn>
                        </p:par>
                        <p:par>
                          <p:cTn id="13" fill="hold">
                            <p:stCondLst>
                              <p:cond delay="500"/>
                            </p:stCondLst>
                            <p:childTnLst>
                              <p:par>
                                <p:cTn id="14" presetID="1" presetClass="entr" presetSubtype="0" fill="hold" grpId="0" nodeType="afterEffect">
                                  <p:stCondLst>
                                    <p:cond delay="250"/>
                                  </p:stCondLst>
                                  <p:childTnLst>
                                    <p:set>
                                      <p:cBhvr>
                                        <p:cTn id="15" dur="1" fill="hold">
                                          <p:stCondLst>
                                            <p:cond delay="0"/>
                                          </p:stCondLst>
                                        </p:cTn>
                                        <p:tgtEl>
                                          <p:spTgt spid="4"/>
                                        </p:tgtEl>
                                        <p:attrNameLst>
                                          <p:attrName>style.visibility</p:attrName>
                                        </p:attrNameLst>
                                      </p:cBhvr>
                                      <p:to>
                                        <p:strVal val="visible"/>
                                      </p:to>
                                    </p:set>
                                  </p:childTnLst>
                                </p:cTn>
                              </p:par>
                            </p:childTnLst>
                          </p:cTn>
                        </p:par>
                        <p:par>
                          <p:cTn id="16" fill="hold">
                            <p:stCondLst>
                              <p:cond delay="750"/>
                            </p:stCondLst>
                            <p:childTnLst>
                              <p:par>
                                <p:cTn id="17" presetID="1" presetClass="entr" presetSubtype="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par>
                          <p:cTn id="19" fill="hold">
                            <p:stCondLst>
                              <p:cond delay="750"/>
                            </p:stCondLst>
                            <p:childTnLst>
                              <p:par>
                                <p:cTn id="20" presetID="1" presetClass="entr" presetSubtype="0" fill="hold" grpId="0" nodeType="afterEffect">
                                  <p:stCondLst>
                                    <p:cond delay="500"/>
                                  </p:stCondLst>
                                  <p:childTnLst>
                                    <p:set>
                                      <p:cBhvr>
                                        <p:cTn id="21" dur="1" fill="hold">
                                          <p:stCondLst>
                                            <p:cond delay="0"/>
                                          </p:stCondLst>
                                        </p:cTn>
                                        <p:tgtEl>
                                          <p:spTgt spid="6"/>
                                        </p:tgtEl>
                                        <p:attrNameLst>
                                          <p:attrName>style.visibility</p:attrName>
                                        </p:attrNameLst>
                                      </p:cBhvr>
                                      <p:to>
                                        <p:strVal val="visible"/>
                                      </p:to>
                                    </p:set>
                                  </p:childTnLst>
                                </p:cTn>
                              </p:par>
                            </p:childTnLst>
                          </p:cTn>
                        </p:par>
                        <p:par>
                          <p:cTn id="22" fill="hold">
                            <p:stCondLst>
                              <p:cond delay="1250"/>
                            </p:stCondLst>
                            <p:childTnLst>
                              <p:par>
                                <p:cTn id="23" presetID="1" presetClass="entr" presetSubtype="0" fill="hold" grpId="0" nodeType="afterEffect">
                                  <p:stCondLst>
                                    <p:cond delay="50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P spid="8"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Taming Anxiety</a:t>
            </a:r>
          </a:p>
        </p:txBody>
      </p:sp>
      <p:sp>
        <p:nvSpPr>
          <p:cNvPr id="3" name="Slide Number Placeholder 2"/>
          <p:cNvSpPr>
            <a:spLocks noGrp="1"/>
          </p:cNvSpPr>
          <p:nvPr>
            <p:ph type="sldNum" sz="quarter" idx="12"/>
          </p:nvPr>
        </p:nvSpPr>
        <p:spPr/>
        <p:txBody>
          <a:bodyPr/>
          <a:lstStyle/>
          <a:p>
            <a:fld id="{18FE84C2-4AAD-4AA8-B802-7274D502AAFF}" type="slidenum">
              <a:rPr lang="en-US" smtClean="0"/>
              <a:pPr/>
              <a:t>16</a:t>
            </a:fld>
            <a:endParaRPr lang="en-US"/>
          </a:p>
        </p:txBody>
      </p:sp>
    </p:spTree>
    <p:extLst>
      <p:ext uri="{BB962C8B-B14F-4D97-AF65-F5344CB8AC3E}">
        <p14:creationId xmlns:p14="http://schemas.microsoft.com/office/powerpoint/2010/main" val="3418228922"/>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SHIFT Model</a:t>
            </a:r>
          </a:p>
        </p:txBody>
      </p:sp>
      <p:sp>
        <p:nvSpPr>
          <p:cNvPr id="5" name="Content Placeholder 4"/>
          <p:cNvSpPr>
            <a:spLocks noGrp="1"/>
          </p:cNvSpPr>
          <p:nvPr>
            <p:ph idx="1"/>
          </p:nvPr>
        </p:nvSpPr>
        <p:spPr/>
        <p:txBody>
          <a:bodyPr/>
          <a:lstStyle/>
          <a:p>
            <a:r>
              <a:rPr lang="en-US" sz="4000" dirty="0">
                <a:solidFill>
                  <a:srgbClr val="FF0000"/>
                </a:solidFill>
              </a:rPr>
              <a:t>S</a:t>
            </a:r>
            <a:r>
              <a:rPr lang="en-US" dirty="0"/>
              <a:t>elf-differentiation</a:t>
            </a:r>
          </a:p>
          <a:p>
            <a:r>
              <a:rPr lang="en-US" sz="4000" dirty="0">
                <a:solidFill>
                  <a:srgbClr val="FF0000"/>
                </a:solidFill>
              </a:rPr>
              <a:t>H</a:t>
            </a:r>
            <a:r>
              <a:rPr lang="en-US" dirty="0"/>
              <a:t>omeostasis</a:t>
            </a:r>
          </a:p>
          <a:p>
            <a:r>
              <a:rPr lang="en-US" sz="4000" dirty="0">
                <a:solidFill>
                  <a:srgbClr val="FF0000"/>
                </a:solidFill>
              </a:rPr>
              <a:t>I</a:t>
            </a:r>
            <a:r>
              <a:rPr lang="en-US" dirty="0"/>
              <a:t>dentified Patient or Anxiety</a:t>
            </a:r>
          </a:p>
          <a:p>
            <a:r>
              <a:rPr lang="en-US" sz="4000" dirty="0">
                <a:solidFill>
                  <a:srgbClr val="FF0000"/>
                </a:solidFill>
              </a:rPr>
              <a:t>F</a:t>
            </a:r>
            <a:r>
              <a:rPr lang="en-US" dirty="0"/>
              <a:t>amily Field</a:t>
            </a:r>
          </a:p>
          <a:p>
            <a:r>
              <a:rPr lang="en-US" sz="4000" dirty="0">
                <a:solidFill>
                  <a:srgbClr val="FF0000"/>
                </a:solidFill>
              </a:rPr>
              <a:t>T</a:t>
            </a:r>
            <a:r>
              <a:rPr lang="en-US" dirty="0"/>
              <a:t>riangulation</a:t>
            </a:r>
          </a:p>
        </p:txBody>
      </p:sp>
      <p:sp>
        <p:nvSpPr>
          <p:cNvPr id="2" name="Slide Number Placeholder 1"/>
          <p:cNvSpPr>
            <a:spLocks noGrp="1"/>
          </p:cNvSpPr>
          <p:nvPr>
            <p:ph type="sldNum" sz="quarter" idx="12"/>
          </p:nvPr>
        </p:nvSpPr>
        <p:spPr/>
        <p:txBody>
          <a:bodyPr/>
          <a:lstStyle/>
          <a:p>
            <a:fld id="{18FE84C2-4AAD-4AA8-B802-7274D502AAFF}" type="slidenum">
              <a:rPr lang="en-US" smtClean="0"/>
              <a:pPr/>
              <a:t>17</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Self-Differentiation</a:t>
            </a:r>
          </a:p>
        </p:txBody>
      </p:sp>
      <p:sp>
        <p:nvSpPr>
          <p:cNvPr id="3" name="Content Placeholder 2"/>
          <p:cNvSpPr>
            <a:spLocks noGrp="1"/>
          </p:cNvSpPr>
          <p:nvPr>
            <p:ph idx="1"/>
          </p:nvPr>
        </p:nvSpPr>
        <p:spPr/>
        <p:txBody>
          <a:bodyPr/>
          <a:lstStyle/>
          <a:p>
            <a:r>
              <a:rPr lang="en-US" dirty="0"/>
              <a:t>One’s ability to balance separateness and togetherness in a relationship</a:t>
            </a:r>
          </a:p>
          <a:p>
            <a:pPr lvl="1"/>
            <a:r>
              <a:rPr lang="en-US" dirty="0"/>
              <a:t>Sense of self alone</a:t>
            </a:r>
          </a:p>
          <a:p>
            <a:pPr lvl="1"/>
            <a:r>
              <a:rPr lang="en-US" dirty="0"/>
              <a:t>Sense of self as part of a relationship</a:t>
            </a:r>
          </a:p>
          <a:p>
            <a:r>
              <a:rPr lang="en-US" dirty="0"/>
              <a:t>Emotional objectivity in emotional situations while still relating to the other players</a:t>
            </a:r>
          </a:p>
          <a:p>
            <a:endParaRPr lang="en-US" dirty="0"/>
          </a:p>
          <a:p>
            <a:endParaRPr lang="en-US" dirty="0"/>
          </a:p>
        </p:txBody>
      </p:sp>
      <p:sp>
        <p:nvSpPr>
          <p:cNvPr id="4" name="Slide Number Placeholder 3"/>
          <p:cNvSpPr>
            <a:spLocks noGrp="1"/>
          </p:cNvSpPr>
          <p:nvPr>
            <p:ph type="sldNum" sz="quarter" idx="12"/>
          </p:nvPr>
        </p:nvSpPr>
        <p:spPr/>
        <p:txBody>
          <a:bodyPr/>
          <a:lstStyle/>
          <a:p>
            <a:fld id="{18FE84C2-4AAD-4AA8-B802-7274D502AAFF}" type="slidenum">
              <a:rPr lang="en-US" smtClean="0"/>
              <a:pPr/>
              <a:t>18</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pic>
        <p:nvPicPr>
          <p:cNvPr id="11266" name="Picture 2" descr="https://tse3.mm.bing.net/th?id=OIP.VCpm9P3GQbj1e1iLqX4o2AHaFB&amp;pid=15.1&amp;P=0&amp;w=232&amp;h=158"/>
          <p:cNvPicPr>
            <a:picLocks noChangeAspect="1" noChangeArrowheads="1"/>
          </p:cNvPicPr>
          <p:nvPr/>
        </p:nvPicPr>
        <p:blipFill>
          <a:blip r:embed="rId3" cstate="print"/>
          <a:srcRect/>
          <a:stretch>
            <a:fillRect/>
          </a:stretch>
        </p:blipFill>
        <p:spPr bwMode="auto">
          <a:xfrm>
            <a:off x="6497089" y="2609849"/>
            <a:ext cx="1874134" cy="1276351"/>
          </a:xfrm>
          <a:prstGeom prst="rect">
            <a:avLst/>
          </a:prstGeom>
          <a:noFill/>
        </p:spPr>
      </p:pic>
      <p:sp>
        <p:nvSpPr>
          <p:cNvPr id="7" name="TextBox 6"/>
          <p:cNvSpPr txBox="1"/>
          <p:nvPr/>
        </p:nvSpPr>
        <p:spPr>
          <a:xfrm>
            <a:off x="6629400" y="3657600"/>
            <a:ext cx="1752600" cy="646331"/>
          </a:xfrm>
          <a:prstGeom prst="rect">
            <a:avLst/>
          </a:prstGeom>
          <a:noFill/>
        </p:spPr>
        <p:txBody>
          <a:bodyPr wrap="square" rtlCol="0">
            <a:spAutoFit/>
          </a:bodyPr>
          <a:lstStyle/>
          <a:p>
            <a:r>
              <a:rPr lang="en-US" dirty="0"/>
              <a:t>Self         Group</a:t>
            </a:r>
          </a:p>
          <a:p>
            <a:r>
              <a:rPr lang="en-US" dirty="0"/>
              <a:t>   </a:t>
            </a:r>
          </a:p>
        </p:txBody>
      </p:sp>
      <p:sp>
        <p:nvSpPr>
          <p:cNvPr id="9" name="TextBox 8"/>
          <p:cNvSpPr txBox="1"/>
          <p:nvPr/>
        </p:nvSpPr>
        <p:spPr>
          <a:xfrm>
            <a:off x="6553200" y="5334000"/>
            <a:ext cx="1828800" cy="369332"/>
          </a:xfrm>
          <a:prstGeom prst="rect">
            <a:avLst/>
          </a:prstGeom>
          <a:noFill/>
        </p:spPr>
        <p:txBody>
          <a:bodyPr wrap="square" rtlCol="0">
            <a:spAutoFit/>
          </a:bodyPr>
          <a:lstStyle/>
          <a:p>
            <a:r>
              <a:rPr lang="en-US" dirty="0"/>
              <a:t>Self         Group</a:t>
            </a:r>
          </a:p>
        </p:txBody>
      </p:sp>
      <p:sp>
        <p:nvSpPr>
          <p:cNvPr id="11268" name="AutoShape 4" descr="https://tse1.mm.bing.net/th?id=OIP.BJxOjdleYJ01f5l0JmcEEQHaFj&amp;pid=15.1&amp;P=0&amp;w=231&amp;h=174"/>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70" name="AutoShape 6" descr="https://tse2.mm.bing.net/th?id=OIP.J9giVv_imK9V2PZPsrN0PQHaGv&amp;pid=15.1&amp;P=0&amp;w=173&amp;h=158"/>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3" name="Picture 12" descr="https://tse2.mm.bing.net/th?id=OIP.J9giVv_imK9V2PZPsrN0PQHaGv&amp;pid=15.1&amp;P=0&amp;w=173&amp;h=158"/>
          <p:cNvPicPr/>
          <p:nvPr/>
        </p:nvPicPr>
        <p:blipFill>
          <a:blip r:embed="rId4" cstate="print"/>
          <a:srcRect/>
          <a:stretch>
            <a:fillRect/>
          </a:stretch>
        </p:blipFill>
        <p:spPr bwMode="auto">
          <a:xfrm>
            <a:off x="6705600" y="609600"/>
            <a:ext cx="1203960" cy="1211580"/>
          </a:xfrm>
          <a:prstGeom prst="rect">
            <a:avLst/>
          </a:prstGeom>
          <a:noFill/>
          <a:ln w="9525">
            <a:noFill/>
            <a:miter lim="800000"/>
            <a:headEnd/>
            <a:tailEnd/>
          </a:ln>
        </p:spPr>
      </p:pic>
      <p:sp>
        <p:nvSpPr>
          <p:cNvPr id="14" name="TextBox 13"/>
          <p:cNvSpPr txBox="1"/>
          <p:nvPr/>
        </p:nvSpPr>
        <p:spPr>
          <a:xfrm>
            <a:off x="6553200" y="1828800"/>
            <a:ext cx="1828800" cy="646331"/>
          </a:xfrm>
          <a:prstGeom prst="rect">
            <a:avLst/>
          </a:prstGeom>
          <a:noFill/>
        </p:spPr>
        <p:txBody>
          <a:bodyPr wrap="square" rtlCol="0">
            <a:spAutoFit/>
          </a:bodyPr>
          <a:lstStyle/>
          <a:p>
            <a:r>
              <a:rPr lang="en-US" dirty="0"/>
              <a:t>Self         Group</a:t>
            </a:r>
          </a:p>
          <a:p>
            <a:endParaRPr lang="en-US" dirty="0"/>
          </a:p>
        </p:txBody>
      </p:sp>
      <p:sp>
        <p:nvSpPr>
          <p:cNvPr id="15" name="TextBox 14"/>
          <p:cNvSpPr txBox="1"/>
          <p:nvPr/>
        </p:nvSpPr>
        <p:spPr>
          <a:xfrm>
            <a:off x="1143000" y="1066800"/>
            <a:ext cx="3200400" cy="584775"/>
          </a:xfrm>
          <a:prstGeom prst="rect">
            <a:avLst/>
          </a:prstGeom>
          <a:noFill/>
        </p:spPr>
        <p:txBody>
          <a:bodyPr wrap="square" rtlCol="0">
            <a:spAutoFit/>
          </a:bodyPr>
          <a:lstStyle/>
          <a:p>
            <a:r>
              <a:rPr lang="en-US" sz="3200" dirty="0">
                <a:latin typeface="Gill Sans MT" pitchFamily="34" charset="0"/>
              </a:rPr>
              <a:t>Self-Differentiated</a:t>
            </a:r>
          </a:p>
        </p:txBody>
      </p:sp>
      <p:sp>
        <p:nvSpPr>
          <p:cNvPr id="16" name="TextBox 15"/>
          <p:cNvSpPr txBox="1"/>
          <p:nvPr/>
        </p:nvSpPr>
        <p:spPr>
          <a:xfrm>
            <a:off x="990600" y="3657600"/>
            <a:ext cx="2878288" cy="584775"/>
          </a:xfrm>
          <a:prstGeom prst="rect">
            <a:avLst/>
          </a:prstGeom>
          <a:noFill/>
        </p:spPr>
        <p:txBody>
          <a:bodyPr wrap="none" rtlCol="0">
            <a:spAutoFit/>
          </a:bodyPr>
          <a:lstStyle/>
          <a:p>
            <a:r>
              <a:rPr lang="en-US" sz="3200" dirty="0">
                <a:latin typeface="Gill Sans MT" pitchFamily="34" charset="0"/>
              </a:rPr>
              <a:t>Undifferentiated</a:t>
            </a:r>
            <a:endParaRPr lang="en-US" dirty="0">
              <a:latin typeface="Gill Sans MT" pitchFamily="34" charset="0"/>
            </a:endParaRPr>
          </a:p>
        </p:txBody>
      </p:sp>
      <p:pic>
        <p:nvPicPr>
          <p:cNvPr id="17" name="Picture 16" descr="https://tse1.mm.bing.net/th?id=OIP.IqanymeOI-x2ayS-wnUzTwHaGp&amp;pid=15.1&amp;P=0&amp;w=170&amp;h=154"/>
          <p:cNvPicPr/>
          <p:nvPr/>
        </p:nvPicPr>
        <p:blipFill>
          <a:blip r:embed="rId5" cstate="print"/>
          <a:srcRect/>
          <a:stretch>
            <a:fillRect/>
          </a:stretch>
        </p:blipFill>
        <p:spPr bwMode="auto">
          <a:xfrm>
            <a:off x="4495800" y="3505200"/>
            <a:ext cx="1093470" cy="401614"/>
          </a:xfrm>
          <a:prstGeom prst="rect">
            <a:avLst/>
          </a:prstGeom>
          <a:noFill/>
          <a:ln w="9525">
            <a:noFill/>
            <a:miter lim="800000"/>
            <a:headEnd/>
            <a:tailEnd/>
          </a:ln>
        </p:spPr>
      </p:pic>
      <p:pic>
        <p:nvPicPr>
          <p:cNvPr id="19" name="Picture 18" descr="C:\Users\User\Documents\my documents\Leadership Training\2017-18\Courses\arrow.jpg"/>
          <p:cNvPicPr/>
          <p:nvPr/>
        </p:nvPicPr>
        <p:blipFill>
          <a:blip r:embed="rId6" cstate="print"/>
          <a:srcRect/>
          <a:stretch>
            <a:fillRect/>
          </a:stretch>
        </p:blipFill>
        <p:spPr bwMode="auto">
          <a:xfrm>
            <a:off x="4495800" y="4495800"/>
            <a:ext cx="1196340" cy="358140"/>
          </a:xfrm>
          <a:prstGeom prst="rect">
            <a:avLst/>
          </a:prstGeom>
          <a:noFill/>
          <a:ln w="9525">
            <a:noFill/>
            <a:miter lim="800000"/>
            <a:headEnd/>
            <a:tailEnd/>
          </a:ln>
        </p:spPr>
      </p:pic>
      <p:sp>
        <p:nvSpPr>
          <p:cNvPr id="20" name="TextBox 19"/>
          <p:cNvSpPr txBox="1"/>
          <p:nvPr/>
        </p:nvSpPr>
        <p:spPr>
          <a:xfrm>
            <a:off x="4572000" y="2971800"/>
            <a:ext cx="1371600" cy="369332"/>
          </a:xfrm>
          <a:prstGeom prst="rect">
            <a:avLst/>
          </a:prstGeom>
          <a:noFill/>
        </p:spPr>
        <p:txBody>
          <a:bodyPr wrap="square" rtlCol="0">
            <a:spAutoFit/>
          </a:bodyPr>
          <a:lstStyle/>
          <a:p>
            <a:r>
              <a:rPr lang="en-US" dirty="0"/>
              <a:t>Fusion</a:t>
            </a:r>
          </a:p>
        </p:txBody>
      </p:sp>
      <p:sp>
        <p:nvSpPr>
          <p:cNvPr id="21" name="TextBox 20"/>
          <p:cNvSpPr txBox="1"/>
          <p:nvPr/>
        </p:nvSpPr>
        <p:spPr>
          <a:xfrm>
            <a:off x="4724400" y="5040868"/>
            <a:ext cx="838050" cy="369332"/>
          </a:xfrm>
          <a:prstGeom prst="rect">
            <a:avLst/>
          </a:prstGeom>
          <a:noFill/>
        </p:spPr>
        <p:txBody>
          <a:bodyPr wrap="none" rtlCol="0">
            <a:spAutoFit/>
          </a:bodyPr>
          <a:lstStyle/>
          <a:p>
            <a:r>
              <a:rPr lang="en-US" dirty="0"/>
              <a:t>Cut-off</a:t>
            </a:r>
          </a:p>
        </p:txBody>
      </p:sp>
      <p:pic>
        <p:nvPicPr>
          <p:cNvPr id="102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flipH="1">
            <a:off x="6510337" y="4135437"/>
            <a:ext cx="1871663" cy="1274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26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2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4" grpId="0"/>
      <p:bldP spid="15" grpId="0"/>
      <p:bldP spid="16" grpId="0"/>
      <p:bldP spid="20"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We’re Here</a:t>
            </a:r>
          </a:p>
        </p:txBody>
      </p:sp>
      <p:sp>
        <p:nvSpPr>
          <p:cNvPr id="3" name="Content Placeholder 2"/>
          <p:cNvSpPr>
            <a:spLocks noGrp="1"/>
          </p:cNvSpPr>
          <p:nvPr>
            <p:ph idx="1"/>
          </p:nvPr>
        </p:nvSpPr>
        <p:spPr/>
        <p:txBody>
          <a:bodyPr/>
          <a:lstStyle/>
          <a:p>
            <a:r>
              <a:rPr lang="en-US" dirty="0"/>
              <a:t>Like it or not—change is coming</a:t>
            </a:r>
          </a:p>
          <a:p>
            <a:pPr lvl="1"/>
            <a:r>
              <a:rPr lang="en-US" dirty="0"/>
              <a:t>Strategic Plan</a:t>
            </a:r>
          </a:p>
          <a:p>
            <a:pPr lvl="1"/>
            <a:r>
              <a:rPr lang="en-US" dirty="0"/>
              <a:t>Identity Task Force</a:t>
            </a:r>
          </a:p>
          <a:p>
            <a:pPr lvl="1"/>
            <a:r>
              <a:rPr lang="en-US" dirty="0"/>
              <a:t>Transit Team</a:t>
            </a:r>
          </a:p>
          <a:p>
            <a:r>
              <a:rPr lang="en-US" dirty="0"/>
              <a:t>Leaders like you are the ones others look to</a:t>
            </a:r>
          </a:p>
        </p:txBody>
      </p:sp>
      <p:sp>
        <p:nvSpPr>
          <p:cNvPr id="4" name="Slide Number Placeholder 3"/>
          <p:cNvSpPr>
            <a:spLocks noGrp="1"/>
          </p:cNvSpPr>
          <p:nvPr>
            <p:ph type="sldNum" sz="quarter" idx="12"/>
          </p:nvPr>
        </p:nvSpPr>
        <p:spPr/>
        <p:txBody>
          <a:bodyPr/>
          <a:lstStyle/>
          <a:p>
            <a:fld id="{18FE84C2-4AAD-4AA8-B802-7274D502AAFF}" type="slidenum">
              <a:rPr lang="en-US" smtClean="0"/>
              <a:pPr/>
              <a:t>2</a:t>
            </a:fld>
            <a:endParaRPr lang="en-US"/>
          </a:p>
        </p:txBody>
      </p:sp>
    </p:spTree>
    <p:extLst>
      <p:ext uri="{BB962C8B-B14F-4D97-AF65-F5344CB8AC3E}">
        <p14:creationId xmlns:p14="http://schemas.microsoft.com/office/powerpoint/2010/main" val="80685732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alpha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500" b="1" dirty="0">
                <a:solidFill>
                  <a:srgbClr val="69676D">
                    <a:satMod val="130000"/>
                  </a:srgbClr>
                </a:solidFill>
                <a:effectLst>
                  <a:outerShdw blurRad="50000" dist="30000" dir="5400000" algn="tl" rotWithShape="0">
                    <a:srgbClr val="000000">
                      <a:alpha val="30000"/>
                    </a:srgbClr>
                  </a:outerShdw>
                </a:effectLst>
                <a:latin typeface="Gill Sans MT"/>
              </a:rPr>
              <a:t>Comparison</a:t>
            </a:r>
            <a:endParaRPr lang="en-US" dirty="0"/>
          </a:p>
        </p:txBody>
      </p:sp>
      <p:sp>
        <p:nvSpPr>
          <p:cNvPr id="3" name="Text Placeholder 2"/>
          <p:cNvSpPr>
            <a:spLocks noGrp="1"/>
          </p:cNvSpPr>
          <p:nvPr>
            <p:ph type="body" idx="1"/>
          </p:nvPr>
        </p:nvSpPr>
        <p:spPr>
          <a:xfrm>
            <a:off x="762000" y="1905000"/>
            <a:ext cx="4040188" cy="685800"/>
          </a:xfrm>
        </p:spPr>
        <p:txBody>
          <a:bodyPr>
            <a:noAutofit/>
          </a:bodyPr>
          <a:lstStyle/>
          <a:p>
            <a:r>
              <a:rPr lang="en-US" sz="2800" dirty="0"/>
              <a:t>   Self-Differentiated</a:t>
            </a:r>
            <a:r>
              <a:rPr lang="en-US" sz="3300" dirty="0"/>
              <a:t>	</a:t>
            </a:r>
            <a:r>
              <a:rPr lang="en-US" dirty="0"/>
              <a:t>	</a:t>
            </a:r>
          </a:p>
        </p:txBody>
      </p:sp>
      <p:sp>
        <p:nvSpPr>
          <p:cNvPr id="5" name="Text Placeholder 4"/>
          <p:cNvSpPr>
            <a:spLocks noGrp="1"/>
          </p:cNvSpPr>
          <p:nvPr>
            <p:ph type="body" sz="half" idx="3"/>
          </p:nvPr>
        </p:nvSpPr>
        <p:spPr/>
        <p:txBody>
          <a:bodyPr>
            <a:normAutofit/>
          </a:bodyPr>
          <a:lstStyle/>
          <a:p>
            <a:r>
              <a:rPr lang="en-US" sz="2800" dirty="0"/>
              <a:t>Undifferentiated</a:t>
            </a:r>
          </a:p>
        </p:txBody>
      </p:sp>
      <p:sp>
        <p:nvSpPr>
          <p:cNvPr id="4" name="Content Placeholder 3"/>
          <p:cNvSpPr>
            <a:spLocks noGrp="1"/>
          </p:cNvSpPr>
          <p:nvPr>
            <p:ph sz="quarter" idx="2"/>
          </p:nvPr>
        </p:nvSpPr>
        <p:spPr>
          <a:xfrm>
            <a:off x="1066800" y="2285999"/>
            <a:ext cx="3430588" cy="3840163"/>
          </a:xfrm>
        </p:spPr>
        <p:txBody>
          <a:bodyPr/>
          <a:lstStyle/>
          <a:p>
            <a:r>
              <a:rPr lang="en-US" dirty="0"/>
              <a:t>Thoughtful, deliberate</a:t>
            </a:r>
          </a:p>
          <a:p>
            <a:r>
              <a:rPr lang="en-US" dirty="0"/>
              <a:t>Focuses on self; sees own impact and modifies behavior</a:t>
            </a:r>
          </a:p>
          <a:p>
            <a:r>
              <a:rPr lang="en-US" dirty="0"/>
              <a:t>Stays connected to others, works toward pre-set goals</a:t>
            </a:r>
          </a:p>
          <a:p>
            <a:endParaRPr lang="en-US" dirty="0"/>
          </a:p>
          <a:p>
            <a:endParaRPr lang="en-US" dirty="0"/>
          </a:p>
          <a:p>
            <a:endParaRPr lang="en-US" dirty="0"/>
          </a:p>
        </p:txBody>
      </p:sp>
      <p:sp>
        <p:nvSpPr>
          <p:cNvPr id="6" name="Content Placeholder 5"/>
          <p:cNvSpPr>
            <a:spLocks noGrp="1"/>
          </p:cNvSpPr>
          <p:nvPr>
            <p:ph sz="quarter" idx="4"/>
          </p:nvPr>
        </p:nvSpPr>
        <p:spPr>
          <a:xfrm>
            <a:off x="4645025" y="2286001"/>
            <a:ext cx="3736975" cy="3840162"/>
          </a:xfrm>
        </p:spPr>
        <p:txBody>
          <a:bodyPr/>
          <a:lstStyle/>
          <a:p>
            <a:r>
              <a:rPr lang="en-US" b="1" dirty="0">
                <a:solidFill>
                  <a:schemeClr val="accent4">
                    <a:lumMod val="75000"/>
                  </a:schemeClr>
                </a:solidFill>
              </a:rPr>
              <a:t>reactive</a:t>
            </a:r>
          </a:p>
          <a:p>
            <a:pPr marL="342900" lvl="1" indent="-342900">
              <a:buFont typeface="Arial" pitchFamily="34" charset="0"/>
              <a:buChar char="•"/>
            </a:pPr>
            <a:r>
              <a:rPr lang="en-US" sz="2400" b="1" dirty="0">
                <a:solidFill>
                  <a:schemeClr val="accent4">
                    <a:lumMod val="75000"/>
                  </a:schemeClr>
                </a:solidFill>
              </a:rPr>
              <a:t>focuses outside self and how others are reacting</a:t>
            </a:r>
          </a:p>
          <a:p>
            <a:pPr marL="342900" lvl="1" indent="-342900">
              <a:buFont typeface="Arial" pitchFamily="34" charset="0"/>
              <a:buChar char="•"/>
            </a:pPr>
            <a:endParaRPr lang="en-US" b="1" dirty="0">
              <a:solidFill>
                <a:schemeClr val="accent4">
                  <a:lumMod val="75000"/>
                </a:schemeClr>
              </a:solidFill>
            </a:endParaRPr>
          </a:p>
          <a:p>
            <a:pPr marL="342900" lvl="1" indent="-342900">
              <a:buFont typeface="Arial" pitchFamily="34" charset="0"/>
              <a:buChar char="•"/>
            </a:pPr>
            <a:r>
              <a:rPr lang="en-US" sz="2400" b="1" dirty="0">
                <a:solidFill>
                  <a:schemeClr val="accent4">
                    <a:lumMod val="75000"/>
                  </a:schemeClr>
                </a:solidFill>
              </a:rPr>
              <a:t>Either connects emotionally  or disconnects completely</a:t>
            </a:r>
          </a:p>
          <a:p>
            <a:pPr marL="0" indent="0">
              <a:buNone/>
            </a:pPr>
            <a:endParaRPr lang="en-US" b="1" dirty="0">
              <a:solidFill>
                <a:srgbClr val="FF0000"/>
              </a:solidFill>
            </a:endParaRPr>
          </a:p>
          <a:p>
            <a:endParaRPr lang="en-US" dirty="0"/>
          </a:p>
        </p:txBody>
      </p:sp>
      <p:sp>
        <p:nvSpPr>
          <p:cNvPr id="7" name="Slide Number Placeholder 6"/>
          <p:cNvSpPr>
            <a:spLocks noGrp="1"/>
          </p:cNvSpPr>
          <p:nvPr>
            <p:ph type="sldNum" sz="quarter" idx="12"/>
          </p:nvPr>
        </p:nvSpPr>
        <p:spPr/>
        <p:txBody>
          <a:bodyPr/>
          <a:lstStyle/>
          <a:p>
            <a:fld id="{EADED262-C357-4F66-8254-404D99914183}" type="slidenum">
              <a:rPr lang="en-US" smtClean="0">
                <a:solidFill>
                  <a:prstClr val="black">
                    <a:tint val="75000"/>
                  </a:prstClr>
                </a:solidFill>
              </a:rPr>
              <a:pPr/>
              <a:t>20</a:t>
            </a:fld>
            <a:endParaRPr lang="en-US">
              <a:solidFill>
                <a:prstClr val="black">
                  <a:tint val="75000"/>
                </a:prstClr>
              </a:solidFill>
            </a:endParaRPr>
          </a:p>
        </p:txBody>
      </p:sp>
    </p:spTree>
    <p:extLst>
      <p:ext uri="{BB962C8B-B14F-4D97-AF65-F5344CB8AC3E}">
        <p14:creationId xmlns:p14="http://schemas.microsoft.com/office/powerpoint/2010/main" val="3234133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alpha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500" b="1" dirty="0">
                <a:solidFill>
                  <a:srgbClr val="69676D">
                    <a:satMod val="130000"/>
                  </a:srgbClr>
                </a:solidFill>
                <a:effectLst>
                  <a:outerShdw blurRad="50000" dist="30000" dir="5400000" algn="tl" rotWithShape="0">
                    <a:srgbClr val="000000">
                      <a:alpha val="30000"/>
                    </a:srgbClr>
                  </a:outerShdw>
                </a:effectLst>
                <a:latin typeface="Gill Sans MT"/>
              </a:rPr>
              <a:t>Comparison</a:t>
            </a:r>
            <a:endParaRPr lang="en-US" dirty="0"/>
          </a:p>
        </p:txBody>
      </p:sp>
      <p:sp>
        <p:nvSpPr>
          <p:cNvPr id="3" name="Text Placeholder 2"/>
          <p:cNvSpPr>
            <a:spLocks noGrp="1"/>
          </p:cNvSpPr>
          <p:nvPr>
            <p:ph type="body" idx="1"/>
          </p:nvPr>
        </p:nvSpPr>
        <p:spPr>
          <a:xfrm>
            <a:off x="762000" y="1905000"/>
            <a:ext cx="4040188" cy="685800"/>
          </a:xfrm>
        </p:spPr>
        <p:txBody>
          <a:bodyPr>
            <a:noAutofit/>
          </a:bodyPr>
          <a:lstStyle/>
          <a:p>
            <a:r>
              <a:rPr lang="en-US" sz="2800" dirty="0"/>
              <a:t>   Self-Differentiated</a:t>
            </a:r>
            <a:r>
              <a:rPr lang="en-US" sz="3300" dirty="0"/>
              <a:t>	</a:t>
            </a:r>
            <a:r>
              <a:rPr lang="en-US" dirty="0"/>
              <a:t>	</a:t>
            </a:r>
          </a:p>
        </p:txBody>
      </p:sp>
      <p:sp>
        <p:nvSpPr>
          <p:cNvPr id="5" name="Text Placeholder 4"/>
          <p:cNvSpPr>
            <a:spLocks noGrp="1"/>
          </p:cNvSpPr>
          <p:nvPr>
            <p:ph type="body" sz="half" idx="3"/>
          </p:nvPr>
        </p:nvSpPr>
        <p:spPr/>
        <p:txBody>
          <a:bodyPr>
            <a:normAutofit/>
          </a:bodyPr>
          <a:lstStyle/>
          <a:p>
            <a:r>
              <a:rPr lang="en-US" sz="2800" dirty="0"/>
              <a:t>Undifferentiated</a:t>
            </a:r>
          </a:p>
        </p:txBody>
      </p:sp>
      <p:sp>
        <p:nvSpPr>
          <p:cNvPr id="4" name="Content Placeholder 3"/>
          <p:cNvSpPr>
            <a:spLocks noGrp="1"/>
          </p:cNvSpPr>
          <p:nvPr>
            <p:ph sz="quarter" idx="2"/>
          </p:nvPr>
        </p:nvSpPr>
        <p:spPr>
          <a:xfrm>
            <a:off x="1066800" y="2285999"/>
            <a:ext cx="3430588" cy="3840163"/>
          </a:xfrm>
        </p:spPr>
        <p:txBody>
          <a:bodyPr/>
          <a:lstStyle/>
          <a:p>
            <a:r>
              <a:rPr lang="en-US" dirty="0"/>
              <a:t>Sets clear goals and stays on course</a:t>
            </a:r>
          </a:p>
          <a:p>
            <a:endParaRPr lang="en-US" dirty="0"/>
          </a:p>
          <a:p>
            <a:r>
              <a:rPr lang="en-US" dirty="0"/>
              <a:t>Seeks challenge, understanding that this will create new things</a:t>
            </a:r>
          </a:p>
          <a:p>
            <a:endParaRPr lang="en-US" dirty="0"/>
          </a:p>
          <a:p>
            <a:endParaRPr lang="en-US" dirty="0"/>
          </a:p>
          <a:p>
            <a:endParaRPr lang="en-US" dirty="0"/>
          </a:p>
        </p:txBody>
      </p:sp>
      <p:sp>
        <p:nvSpPr>
          <p:cNvPr id="6" name="Content Placeholder 5"/>
          <p:cNvSpPr>
            <a:spLocks noGrp="1"/>
          </p:cNvSpPr>
          <p:nvPr>
            <p:ph sz="quarter" idx="4"/>
          </p:nvPr>
        </p:nvSpPr>
        <p:spPr>
          <a:xfrm>
            <a:off x="4645025" y="2286001"/>
            <a:ext cx="3736975" cy="3840162"/>
          </a:xfrm>
        </p:spPr>
        <p:txBody>
          <a:bodyPr/>
          <a:lstStyle/>
          <a:p>
            <a:r>
              <a:rPr lang="en-US" b="1" dirty="0">
                <a:solidFill>
                  <a:schemeClr val="accent4">
                    <a:lumMod val="75000"/>
                  </a:schemeClr>
                </a:solidFill>
              </a:rPr>
              <a:t>Sets vague goals, changes with mood or events</a:t>
            </a:r>
          </a:p>
          <a:p>
            <a:pPr marL="342900" lvl="1" indent="-342900">
              <a:buFont typeface="Arial" pitchFamily="34" charset="0"/>
              <a:buChar char="•"/>
            </a:pPr>
            <a:r>
              <a:rPr lang="en-US" sz="2400" b="1" dirty="0">
                <a:solidFill>
                  <a:schemeClr val="accent4">
                    <a:lumMod val="75000"/>
                  </a:schemeClr>
                </a:solidFill>
              </a:rPr>
              <a:t>Seeks security  or power over</a:t>
            </a:r>
            <a:endParaRPr lang="en-US" b="1" dirty="0">
              <a:solidFill>
                <a:schemeClr val="accent4">
                  <a:lumMod val="75000"/>
                </a:schemeClr>
              </a:solidFill>
            </a:endParaRPr>
          </a:p>
          <a:p>
            <a:pPr marL="0" indent="0">
              <a:buNone/>
            </a:pPr>
            <a:endParaRPr lang="en-US" b="1" dirty="0">
              <a:solidFill>
                <a:srgbClr val="FF0000"/>
              </a:solidFill>
            </a:endParaRPr>
          </a:p>
          <a:p>
            <a:endParaRPr lang="en-US" dirty="0"/>
          </a:p>
        </p:txBody>
      </p:sp>
      <p:sp>
        <p:nvSpPr>
          <p:cNvPr id="7" name="Slide Number Placeholder 6"/>
          <p:cNvSpPr>
            <a:spLocks noGrp="1"/>
          </p:cNvSpPr>
          <p:nvPr>
            <p:ph type="sldNum" sz="quarter" idx="12"/>
          </p:nvPr>
        </p:nvSpPr>
        <p:spPr/>
        <p:txBody>
          <a:bodyPr/>
          <a:lstStyle/>
          <a:p>
            <a:fld id="{EADED262-C357-4F66-8254-404D99914183}" type="slidenum">
              <a:rPr lang="en-US" smtClean="0">
                <a:solidFill>
                  <a:prstClr val="black">
                    <a:tint val="75000"/>
                  </a:prstClr>
                </a:solidFill>
              </a:rPr>
              <a:pPr/>
              <a:t>21</a:t>
            </a:fld>
            <a:endParaRPr lang="en-US">
              <a:solidFill>
                <a:prstClr val="black">
                  <a:tint val="75000"/>
                </a:prstClr>
              </a:solidFill>
            </a:endParaRPr>
          </a:p>
        </p:txBody>
      </p:sp>
    </p:spTree>
    <p:extLst>
      <p:ext uri="{BB962C8B-B14F-4D97-AF65-F5344CB8AC3E}">
        <p14:creationId xmlns:p14="http://schemas.microsoft.com/office/powerpoint/2010/main" val="926245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P spid="4" grpId="0" uiExpand="1" build="p"/>
      <p:bldP spid="6"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endParaRPr lang="en-US" dirty="0"/>
          </a:p>
        </p:txBody>
      </p:sp>
      <p:sp>
        <p:nvSpPr>
          <p:cNvPr id="4" name="Slide Number Placeholder 3"/>
          <p:cNvSpPr>
            <a:spLocks noGrp="1"/>
          </p:cNvSpPr>
          <p:nvPr>
            <p:ph type="sldNum" sz="quarter" idx="12"/>
          </p:nvPr>
        </p:nvSpPr>
        <p:spPr/>
        <p:txBody>
          <a:bodyPr/>
          <a:lstStyle/>
          <a:p>
            <a:fld id="{18FE84C2-4AAD-4AA8-B802-7274D502AAFF}" type="slidenum">
              <a:rPr lang="en-US" smtClean="0"/>
              <a:pPr/>
              <a:t>22</a:t>
            </a:fld>
            <a:endParaRPr lang="en-US"/>
          </a:p>
        </p:txBody>
      </p:sp>
      <p:sp>
        <p:nvSpPr>
          <p:cNvPr id="6" name="Rectangle 5"/>
          <p:cNvSpPr/>
          <p:nvPr/>
        </p:nvSpPr>
        <p:spPr>
          <a:xfrm>
            <a:off x="1295400" y="2721114"/>
            <a:ext cx="7391400" cy="707886"/>
          </a:xfrm>
          <a:prstGeom prst="rect">
            <a:avLst/>
          </a:prstGeom>
        </p:spPr>
        <p:txBody>
          <a:bodyPr wrap="square">
            <a:spAutoFit/>
          </a:bodyPr>
          <a:lstStyle/>
          <a:p>
            <a:r>
              <a:rPr lang="en-US" sz="4000" dirty="0">
                <a:solidFill>
                  <a:srgbClr val="69676D">
                    <a:satMod val="130000"/>
                  </a:srgbClr>
                </a:solidFill>
                <a:effectLst>
                  <a:outerShdw blurRad="50000" dist="30000" dir="5400000" algn="tl" rotWithShape="0">
                    <a:srgbClr val="000000">
                      <a:alpha val="30000"/>
                    </a:srgbClr>
                  </a:outerShdw>
                </a:effectLst>
                <a:ea typeface="+mj-ea"/>
                <a:cs typeface="+mj-cs"/>
              </a:rPr>
              <a:t>Self-Differentiated = Non-Anxious</a:t>
            </a:r>
            <a:endParaRPr lang="en-US" sz="4000" dirty="0"/>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Get There</a:t>
            </a:r>
          </a:p>
        </p:txBody>
      </p:sp>
      <p:sp>
        <p:nvSpPr>
          <p:cNvPr id="3" name="Content Placeholder 2"/>
          <p:cNvSpPr>
            <a:spLocks noGrp="1"/>
          </p:cNvSpPr>
          <p:nvPr>
            <p:ph idx="1"/>
          </p:nvPr>
        </p:nvSpPr>
        <p:spPr/>
        <p:txBody>
          <a:bodyPr/>
          <a:lstStyle/>
          <a:p>
            <a:r>
              <a:rPr lang="en-US" dirty="0"/>
              <a:t>Be present to yourself and reactions</a:t>
            </a:r>
          </a:p>
          <a:p>
            <a:r>
              <a:rPr lang="en-US" dirty="0"/>
              <a:t>Identify and recognize your landmines</a:t>
            </a:r>
          </a:p>
          <a:p>
            <a:r>
              <a:rPr lang="en-US" dirty="0"/>
              <a:t>Develop your sustaining principles</a:t>
            </a:r>
          </a:p>
          <a:p>
            <a:r>
              <a:rPr lang="en-US" dirty="0"/>
              <a:t>Look for highest principle involved in a situation</a:t>
            </a:r>
          </a:p>
          <a:p>
            <a:pPr algn="ctr">
              <a:buNone/>
            </a:pPr>
            <a:r>
              <a:rPr lang="en-US" sz="3600" b="1" dirty="0">
                <a:latin typeface="Gabriola" pitchFamily="82" charset="0"/>
              </a:rPr>
              <a:t>Self-differentiation is a process</a:t>
            </a:r>
          </a:p>
        </p:txBody>
      </p:sp>
      <p:sp>
        <p:nvSpPr>
          <p:cNvPr id="4" name="Slide Number Placeholder 3"/>
          <p:cNvSpPr>
            <a:spLocks noGrp="1"/>
          </p:cNvSpPr>
          <p:nvPr>
            <p:ph type="sldNum" sz="quarter" idx="12"/>
          </p:nvPr>
        </p:nvSpPr>
        <p:spPr/>
        <p:txBody>
          <a:bodyPr/>
          <a:lstStyle/>
          <a:p>
            <a:fld id="{18FE84C2-4AAD-4AA8-B802-7274D502AAFF}" type="slidenum">
              <a:rPr lang="en-US" smtClean="0"/>
              <a:pPr/>
              <a:t>23</a:t>
            </a:fld>
            <a:endParaRPr lang="en-US"/>
          </a:p>
        </p:txBody>
      </p:sp>
    </p:spTree>
    <p:extLst>
      <p:ext uri="{BB962C8B-B14F-4D97-AF65-F5344CB8AC3E}">
        <p14:creationId xmlns:p14="http://schemas.microsoft.com/office/powerpoint/2010/main" val="124646541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Homeostasis</a:t>
            </a:r>
          </a:p>
        </p:txBody>
      </p:sp>
      <p:sp>
        <p:nvSpPr>
          <p:cNvPr id="3" name="Content Placeholder 2"/>
          <p:cNvSpPr>
            <a:spLocks noGrp="1"/>
          </p:cNvSpPr>
          <p:nvPr>
            <p:ph idx="1"/>
          </p:nvPr>
        </p:nvSpPr>
        <p:spPr/>
        <p:txBody>
          <a:bodyPr/>
          <a:lstStyle/>
          <a:p>
            <a:r>
              <a:rPr lang="en-US" dirty="0"/>
              <a:t>Tendency of an organization to maintain the status quo</a:t>
            </a:r>
          </a:p>
          <a:p>
            <a:r>
              <a:rPr lang="en-US" dirty="0"/>
              <a:t>Works to undo ongoing change</a:t>
            </a:r>
          </a:p>
          <a:p>
            <a:endParaRPr lang="en-US" dirty="0"/>
          </a:p>
          <a:p>
            <a:endParaRPr lang="en-US" dirty="0"/>
          </a:p>
          <a:p>
            <a:endParaRPr lang="en-US" dirty="0"/>
          </a:p>
          <a:p>
            <a:pPr marL="0" indent="0" algn="ctr">
              <a:buNone/>
            </a:pPr>
            <a:r>
              <a:rPr lang="en-US" dirty="0"/>
              <a:t>Examples?</a:t>
            </a:r>
          </a:p>
        </p:txBody>
      </p:sp>
      <p:sp>
        <p:nvSpPr>
          <p:cNvPr id="4" name="Slide Number Placeholder 3"/>
          <p:cNvSpPr>
            <a:spLocks noGrp="1"/>
          </p:cNvSpPr>
          <p:nvPr>
            <p:ph type="sldNum" sz="quarter" idx="12"/>
          </p:nvPr>
        </p:nvSpPr>
        <p:spPr/>
        <p:txBody>
          <a:bodyPr/>
          <a:lstStyle/>
          <a:p>
            <a:fld id="{18FE84C2-4AAD-4AA8-B802-7274D502AAFF}" type="slidenum">
              <a:rPr lang="en-US" smtClean="0"/>
              <a:pPr/>
              <a:t>24</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Overcoming Homeostasis</a:t>
            </a:r>
          </a:p>
        </p:txBody>
      </p:sp>
      <p:sp>
        <p:nvSpPr>
          <p:cNvPr id="3" name="Content Placeholder 2"/>
          <p:cNvSpPr>
            <a:spLocks noGrp="1"/>
          </p:cNvSpPr>
          <p:nvPr>
            <p:ph idx="1"/>
          </p:nvPr>
        </p:nvSpPr>
        <p:spPr/>
        <p:txBody>
          <a:bodyPr/>
          <a:lstStyle/>
          <a:p>
            <a:r>
              <a:rPr lang="en-US" dirty="0"/>
              <a:t>Recognize need for change</a:t>
            </a:r>
          </a:p>
          <a:p>
            <a:r>
              <a:rPr lang="en-US" dirty="0"/>
              <a:t>Identify why people resist change</a:t>
            </a:r>
          </a:p>
          <a:p>
            <a:r>
              <a:rPr lang="en-US" dirty="0"/>
              <a:t>More in Part II</a:t>
            </a:r>
          </a:p>
          <a:p>
            <a:endParaRPr lang="en-US" dirty="0"/>
          </a:p>
        </p:txBody>
      </p:sp>
      <p:sp>
        <p:nvSpPr>
          <p:cNvPr id="4" name="Slide Number Placeholder 3"/>
          <p:cNvSpPr>
            <a:spLocks noGrp="1"/>
          </p:cNvSpPr>
          <p:nvPr>
            <p:ph type="sldNum" sz="quarter" idx="12"/>
          </p:nvPr>
        </p:nvSpPr>
        <p:spPr/>
        <p:txBody>
          <a:bodyPr/>
          <a:lstStyle/>
          <a:p>
            <a:fld id="{18FE84C2-4AAD-4AA8-B802-7274D502AAFF}" type="slidenum">
              <a:rPr lang="en-US" smtClean="0"/>
              <a:pPr/>
              <a:t>25</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Identified Patient</a:t>
            </a:r>
          </a:p>
        </p:txBody>
      </p:sp>
      <p:sp>
        <p:nvSpPr>
          <p:cNvPr id="3" name="Content Placeholder 2"/>
          <p:cNvSpPr>
            <a:spLocks noGrp="1"/>
          </p:cNvSpPr>
          <p:nvPr>
            <p:ph idx="1"/>
          </p:nvPr>
        </p:nvSpPr>
        <p:spPr/>
        <p:txBody>
          <a:bodyPr/>
          <a:lstStyle/>
          <a:p>
            <a:r>
              <a:rPr lang="en-US" dirty="0"/>
              <a:t>Individual who is focus of anxiety and blame…</a:t>
            </a:r>
          </a:p>
          <a:p>
            <a:r>
              <a:rPr lang="en-US" dirty="0"/>
              <a:t>…who takes on the anxiety of the system</a:t>
            </a:r>
          </a:p>
          <a:p>
            <a:endParaRPr lang="en-US" dirty="0"/>
          </a:p>
          <a:p>
            <a:endParaRPr lang="en-US" dirty="0"/>
          </a:p>
          <a:p>
            <a:endParaRPr lang="en-US" dirty="0"/>
          </a:p>
          <a:p>
            <a:pPr marL="0" indent="0" algn="ctr">
              <a:buNone/>
            </a:pPr>
            <a:r>
              <a:rPr lang="en-US" dirty="0"/>
              <a:t>Examples?</a:t>
            </a:r>
          </a:p>
          <a:p>
            <a:endParaRPr lang="en-US" dirty="0"/>
          </a:p>
        </p:txBody>
      </p:sp>
      <p:sp>
        <p:nvSpPr>
          <p:cNvPr id="4" name="Slide Number Placeholder 3"/>
          <p:cNvSpPr>
            <a:spLocks noGrp="1"/>
          </p:cNvSpPr>
          <p:nvPr>
            <p:ph type="sldNum" sz="quarter" idx="12"/>
          </p:nvPr>
        </p:nvSpPr>
        <p:spPr/>
        <p:txBody>
          <a:bodyPr/>
          <a:lstStyle/>
          <a:p>
            <a:fld id="{18FE84C2-4AAD-4AA8-B802-7274D502AAFF}" type="slidenum">
              <a:rPr lang="en-US" smtClean="0"/>
              <a:pPr/>
              <a:t>26</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“Curing” the IP</a:t>
            </a:r>
          </a:p>
        </p:txBody>
      </p:sp>
      <p:sp>
        <p:nvSpPr>
          <p:cNvPr id="3" name="Content Placeholder 2"/>
          <p:cNvSpPr>
            <a:spLocks noGrp="1"/>
          </p:cNvSpPr>
          <p:nvPr>
            <p:ph idx="1"/>
          </p:nvPr>
        </p:nvSpPr>
        <p:spPr/>
        <p:txBody>
          <a:bodyPr/>
          <a:lstStyle/>
          <a:p>
            <a:r>
              <a:rPr lang="en-US" dirty="0"/>
              <a:t>Self-differentiation</a:t>
            </a:r>
          </a:p>
          <a:p>
            <a:r>
              <a:rPr lang="en-US" dirty="0"/>
              <a:t>Help group identify the real problems</a:t>
            </a:r>
          </a:p>
          <a:p>
            <a:r>
              <a:rPr lang="en-US" dirty="0"/>
              <a:t>Call out blaming behavior</a:t>
            </a:r>
          </a:p>
          <a:p>
            <a:r>
              <a:rPr lang="en-US" dirty="0"/>
              <a:t>Remember your covenant</a:t>
            </a:r>
          </a:p>
        </p:txBody>
      </p:sp>
      <p:sp>
        <p:nvSpPr>
          <p:cNvPr id="4" name="Slide Number Placeholder 3"/>
          <p:cNvSpPr>
            <a:spLocks noGrp="1"/>
          </p:cNvSpPr>
          <p:nvPr>
            <p:ph type="sldNum" sz="quarter" idx="12"/>
          </p:nvPr>
        </p:nvSpPr>
        <p:spPr/>
        <p:txBody>
          <a:bodyPr/>
          <a:lstStyle/>
          <a:p>
            <a:fld id="{18FE84C2-4AAD-4AA8-B802-7274D502AAFF}" type="slidenum">
              <a:rPr lang="en-US" smtClean="0"/>
              <a:pPr/>
              <a:t>27</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Family Field</a:t>
            </a:r>
          </a:p>
        </p:txBody>
      </p:sp>
      <p:sp>
        <p:nvSpPr>
          <p:cNvPr id="3" name="Content Placeholder 2"/>
          <p:cNvSpPr>
            <a:spLocks noGrp="1"/>
          </p:cNvSpPr>
          <p:nvPr>
            <p:ph idx="1"/>
          </p:nvPr>
        </p:nvSpPr>
        <p:spPr/>
        <p:txBody>
          <a:bodyPr/>
          <a:lstStyle/>
          <a:p>
            <a:r>
              <a:rPr lang="en-US" dirty="0"/>
              <a:t>Baggage brought from somewhere else</a:t>
            </a:r>
          </a:p>
          <a:p>
            <a:r>
              <a:rPr lang="en-US" dirty="0"/>
              <a:t>Biological family</a:t>
            </a:r>
          </a:p>
          <a:p>
            <a:r>
              <a:rPr lang="en-US" dirty="0"/>
              <a:t>Organizational family</a:t>
            </a:r>
          </a:p>
          <a:p>
            <a:endParaRPr lang="en-US" dirty="0"/>
          </a:p>
          <a:p>
            <a:endParaRPr lang="en-US" dirty="0"/>
          </a:p>
          <a:p>
            <a:endParaRPr lang="en-US" dirty="0"/>
          </a:p>
          <a:p>
            <a:pPr marL="0" indent="0" algn="ctr">
              <a:buNone/>
            </a:pPr>
            <a:r>
              <a:rPr lang="en-US" dirty="0"/>
              <a:t>Examples?</a:t>
            </a:r>
          </a:p>
        </p:txBody>
      </p:sp>
      <p:sp>
        <p:nvSpPr>
          <p:cNvPr id="4" name="Slide Number Placeholder 3"/>
          <p:cNvSpPr>
            <a:spLocks noGrp="1"/>
          </p:cNvSpPr>
          <p:nvPr>
            <p:ph type="sldNum" sz="quarter" idx="12"/>
          </p:nvPr>
        </p:nvSpPr>
        <p:spPr/>
        <p:txBody>
          <a:bodyPr/>
          <a:lstStyle/>
          <a:p>
            <a:fld id="{18FE84C2-4AAD-4AA8-B802-7274D502AAFF}" type="slidenum">
              <a:rPr lang="en-US" smtClean="0"/>
              <a:pPr/>
              <a:t>28</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Overcoming History</a:t>
            </a:r>
          </a:p>
        </p:txBody>
      </p:sp>
      <p:sp>
        <p:nvSpPr>
          <p:cNvPr id="3" name="Content Placeholder 2"/>
          <p:cNvSpPr>
            <a:spLocks noGrp="1"/>
          </p:cNvSpPr>
          <p:nvPr>
            <p:ph idx="1"/>
          </p:nvPr>
        </p:nvSpPr>
        <p:spPr/>
        <p:txBody>
          <a:bodyPr/>
          <a:lstStyle/>
          <a:p>
            <a:r>
              <a:rPr lang="en-US" dirty="0"/>
              <a:t>Help group see what’s different</a:t>
            </a:r>
          </a:p>
          <a:p>
            <a:r>
              <a:rPr lang="en-US" dirty="0"/>
              <a:t>Help them move through</a:t>
            </a:r>
          </a:p>
        </p:txBody>
      </p:sp>
      <p:sp>
        <p:nvSpPr>
          <p:cNvPr id="4" name="Slide Number Placeholder 3"/>
          <p:cNvSpPr>
            <a:spLocks noGrp="1"/>
          </p:cNvSpPr>
          <p:nvPr>
            <p:ph type="sldNum" sz="quarter" idx="12"/>
          </p:nvPr>
        </p:nvSpPr>
        <p:spPr/>
        <p:txBody>
          <a:bodyPr/>
          <a:lstStyle/>
          <a:p>
            <a:fld id="{18FE84C2-4AAD-4AA8-B802-7274D502AAFF}" type="slidenum">
              <a:rPr lang="en-US" smtClean="0"/>
              <a:pPr/>
              <a:t>29</a:t>
            </a:fld>
            <a:endParaRPr lang="en-US"/>
          </a:p>
        </p:txBody>
      </p:sp>
    </p:spTree>
    <p:extLst>
      <p:ext uri="{BB962C8B-B14F-4D97-AF65-F5344CB8AC3E}">
        <p14:creationId xmlns:p14="http://schemas.microsoft.com/office/powerpoint/2010/main" val="250674986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We’ll Be Talking About</a:t>
            </a:r>
          </a:p>
        </p:txBody>
      </p:sp>
      <p:sp>
        <p:nvSpPr>
          <p:cNvPr id="3" name="Content Placeholder 2"/>
          <p:cNvSpPr>
            <a:spLocks noGrp="1"/>
          </p:cNvSpPr>
          <p:nvPr>
            <p:ph idx="1"/>
          </p:nvPr>
        </p:nvSpPr>
        <p:spPr/>
        <p:txBody>
          <a:bodyPr/>
          <a:lstStyle/>
          <a:p>
            <a:r>
              <a:rPr lang="en-US" dirty="0"/>
              <a:t>Potential changes at FUUN</a:t>
            </a:r>
          </a:p>
          <a:p>
            <a:r>
              <a:rPr lang="en-US" dirty="0"/>
              <a:t>The typical phases of change in organizations</a:t>
            </a:r>
          </a:p>
          <a:p>
            <a:r>
              <a:rPr lang="en-US" dirty="0"/>
              <a:t>Strategies for dealing with each phase</a:t>
            </a:r>
          </a:p>
          <a:p>
            <a:r>
              <a:rPr lang="en-US" dirty="0"/>
              <a:t>Human dynamics during change (SHIFT)</a:t>
            </a:r>
          </a:p>
          <a:p>
            <a:r>
              <a:rPr lang="en-US" dirty="0"/>
              <a:t>Strategies for managing SHIFT</a:t>
            </a:r>
          </a:p>
          <a:p>
            <a:endParaRPr lang="en-US" dirty="0"/>
          </a:p>
        </p:txBody>
      </p:sp>
      <p:sp>
        <p:nvSpPr>
          <p:cNvPr id="4" name="Slide Number Placeholder 3"/>
          <p:cNvSpPr>
            <a:spLocks noGrp="1"/>
          </p:cNvSpPr>
          <p:nvPr>
            <p:ph type="sldNum" sz="quarter" idx="12"/>
          </p:nvPr>
        </p:nvSpPr>
        <p:spPr/>
        <p:txBody>
          <a:bodyPr/>
          <a:lstStyle/>
          <a:p>
            <a:fld id="{18FE84C2-4AAD-4AA8-B802-7274D502AAFF}" type="slidenum">
              <a:rPr lang="en-US" smtClean="0"/>
              <a:pPr/>
              <a:t>3</a:t>
            </a:fld>
            <a:endParaRPr lang="en-US"/>
          </a:p>
        </p:txBody>
      </p:sp>
    </p:spTree>
    <p:extLst>
      <p:ext uri="{BB962C8B-B14F-4D97-AF65-F5344CB8AC3E}">
        <p14:creationId xmlns:p14="http://schemas.microsoft.com/office/powerpoint/2010/main" val="145873592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Triangulation</a:t>
            </a:r>
          </a:p>
        </p:txBody>
      </p:sp>
      <p:sp>
        <p:nvSpPr>
          <p:cNvPr id="3" name="Content Placeholder 2"/>
          <p:cNvSpPr>
            <a:spLocks noGrp="1"/>
          </p:cNvSpPr>
          <p:nvPr>
            <p:ph idx="1"/>
          </p:nvPr>
        </p:nvSpPr>
        <p:spPr/>
        <p:txBody>
          <a:bodyPr/>
          <a:lstStyle/>
          <a:p>
            <a:r>
              <a:rPr lang="en-US" dirty="0"/>
              <a:t>A has a problem with B</a:t>
            </a:r>
          </a:p>
          <a:p>
            <a:r>
              <a:rPr lang="en-US" dirty="0"/>
              <a:t>A goes to C with it</a:t>
            </a:r>
          </a:p>
          <a:p>
            <a:r>
              <a:rPr lang="en-US" dirty="0"/>
              <a:t>C agrees to talk to B about the problem</a:t>
            </a:r>
          </a:p>
          <a:p>
            <a:endParaRPr lang="en-US" dirty="0"/>
          </a:p>
          <a:p>
            <a:endParaRPr lang="en-US" dirty="0"/>
          </a:p>
          <a:p>
            <a:endParaRPr lang="en-US" dirty="0"/>
          </a:p>
          <a:p>
            <a:pPr marL="0" indent="0" algn="ctr">
              <a:buNone/>
            </a:pPr>
            <a:r>
              <a:rPr lang="en-US" dirty="0"/>
              <a:t>Examples?</a:t>
            </a:r>
          </a:p>
        </p:txBody>
      </p:sp>
      <p:sp>
        <p:nvSpPr>
          <p:cNvPr id="4" name="Slide Number Placeholder 3"/>
          <p:cNvSpPr>
            <a:spLocks noGrp="1"/>
          </p:cNvSpPr>
          <p:nvPr>
            <p:ph type="sldNum" sz="quarter" idx="12"/>
          </p:nvPr>
        </p:nvSpPr>
        <p:spPr/>
        <p:txBody>
          <a:bodyPr/>
          <a:lstStyle/>
          <a:p>
            <a:fld id="{18FE84C2-4AAD-4AA8-B802-7274D502AAFF}" type="slidenum">
              <a:rPr lang="en-US" smtClean="0"/>
              <a:pPr/>
              <a:t>30</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Avoiding Triangulation</a:t>
            </a:r>
          </a:p>
        </p:txBody>
      </p:sp>
      <p:sp>
        <p:nvSpPr>
          <p:cNvPr id="3" name="Content Placeholder 2"/>
          <p:cNvSpPr>
            <a:spLocks noGrp="1"/>
          </p:cNvSpPr>
          <p:nvPr>
            <p:ph idx="1"/>
          </p:nvPr>
        </p:nvSpPr>
        <p:spPr/>
        <p:txBody>
          <a:bodyPr/>
          <a:lstStyle/>
          <a:p>
            <a:r>
              <a:rPr lang="en-US" dirty="0"/>
              <a:t>Recognize it</a:t>
            </a:r>
          </a:p>
          <a:p>
            <a:r>
              <a:rPr lang="en-US" dirty="0"/>
              <a:t>Refuse to participate</a:t>
            </a:r>
          </a:p>
        </p:txBody>
      </p:sp>
      <p:sp>
        <p:nvSpPr>
          <p:cNvPr id="4" name="Slide Number Placeholder 3"/>
          <p:cNvSpPr>
            <a:spLocks noGrp="1"/>
          </p:cNvSpPr>
          <p:nvPr>
            <p:ph type="sldNum" sz="quarter" idx="12"/>
          </p:nvPr>
        </p:nvSpPr>
        <p:spPr/>
        <p:txBody>
          <a:bodyPr/>
          <a:lstStyle/>
          <a:p>
            <a:fld id="{18FE84C2-4AAD-4AA8-B802-7274D502AAFF}" type="slidenum">
              <a:rPr lang="en-US" smtClean="0"/>
              <a:pPr/>
              <a:t>31</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Next?</a:t>
            </a:r>
          </a:p>
        </p:txBody>
      </p:sp>
      <p:sp>
        <p:nvSpPr>
          <p:cNvPr id="3" name="Content Placeholder 2"/>
          <p:cNvSpPr>
            <a:spLocks noGrp="1"/>
          </p:cNvSpPr>
          <p:nvPr>
            <p:ph idx="1"/>
          </p:nvPr>
        </p:nvSpPr>
        <p:spPr/>
        <p:txBody>
          <a:bodyPr/>
          <a:lstStyle/>
          <a:p>
            <a:r>
              <a:rPr lang="en-US" dirty="0"/>
              <a:t>Change Management, Part II (spring 2018)</a:t>
            </a:r>
          </a:p>
          <a:p>
            <a:r>
              <a:rPr lang="en-US" dirty="0" err="1"/>
              <a:t>DiSC</a:t>
            </a:r>
            <a:r>
              <a:rPr lang="en-US" dirty="0"/>
              <a:t> personality styles (TBA)</a:t>
            </a:r>
          </a:p>
        </p:txBody>
      </p:sp>
      <p:sp>
        <p:nvSpPr>
          <p:cNvPr id="4" name="Slide Number Placeholder 3"/>
          <p:cNvSpPr>
            <a:spLocks noGrp="1"/>
          </p:cNvSpPr>
          <p:nvPr>
            <p:ph type="sldNum" sz="quarter" idx="12"/>
          </p:nvPr>
        </p:nvSpPr>
        <p:spPr/>
        <p:txBody>
          <a:bodyPr/>
          <a:lstStyle/>
          <a:p>
            <a:fld id="{18FE84C2-4AAD-4AA8-B802-7274D502AAFF}" type="slidenum">
              <a:rPr lang="en-US" smtClean="0"/>
              <a:pPr/>
              <a:t>32</a:t>
            </a:fld>
            <a:endParaRPr lang="en-US"/>
          </a:p>
        </p:txBody>
      </p:sp>
    </p:spTree>
    <p:extLst>
      <p:ext uri="{BB962C8B-B14F-4D97-AF65-F5344CB8AC3E}">
        <p14:creationId xmlns:p14="http://schemas.microsoft.com/office/powerpoint/2010/main" val="244069709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Questions?</a:t>
            </a:r>
          </a:p>
        </p:txBody>
      </p:sp>
      <p:sp>
        <p:nvSpPr>
          <p:cNvPr id="3" name="Slide Number Placeholder 2"/>
          <p:cNvSpPr>
            <a:spLocks noGrp="1"/>
          </p:cNvSpPr>
          <p:nvPr>
            <p:ph type="sldNum" sz="quarter" idx="12"/>
          </p:nvPr>
        </p:nvSpPr>
        <p:spPr/>
        <p:txBody>
          <a:bodyPr/>
          <a:lstStyle/>
          <a:p>
            <a:fld id="{18FE84C2-4AAD-4AA8-B802-7274D502AAFF}" type="slidenum">
              <a:rPr lang="en-US" smtClean="0"/>
              <a:pPr/>
              <a:t>33</a:t>
            </a:fld>
            <a:endParaRPr lang="en-US"/>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 What Change?</a:t>
            </a:r>
          </a:p>
        </p:txBody>
      </p:sp>
      <p:sp>
        <p:nvSpPr>
          <p:cNvPr id="3" name="Content Placeholder 2"/>
          <p:cNvSpPr>
            <a:spLocks noGrp="1"/>
          </p:cNvSpPr>
          <p:nvPr>
            <p:ph idx="1"/>
          </p:nvPr>
        </p:nvSpPr>
        <p:spPr/>
        <p:txBody>
          <a:bodyPr>
            <a:normAutofit/>
          </a:bodyPr>
          <a:lstStyle/>
          <a:p>
            <a:r>
              <a:rPr lang="en-US" dirty="0"/>
              <a:t>Size</a:t>
            </a:r>
          </a:p>
          <a:p>
            <a:r>
              <a:rPr lang="en-US" dirty="0"/>
              <a:t>Location</a:t>
            </a:r>
          </a:p>
          <a:p>
            <a:r>
              <a:rPr lang="en-US" dirty="0"/>
              <a:t>Governance</a:t>
            </a:r>
          </a:p>
          <a:p>
            <a:r>
              <a:rPr lang="en-US" dirty="0"/>
              <a:t>Budget</a:t>
            </a:r>
          </a:p>
          <a:p>
            <a:r>
              <a:rPr lang="en-US" dirty="0"/>
              <a:t>Committees</a:t>
            </a:r>
          </a:p>
          <a:p>
            <a:r>
              <a:rPr lang="en-US" dirty="0"/>
              <a:t>Senior Minister</a:t>
            </a:r>
          </a:p>
          <a:p>
            <a:r>
              <a:rPr lang="en-US" dirty="0"/>
              <a:t>Beloved Community</a:t>
            </a:r>
          </a:p>
          <a:p>
            <a:r>
              <a:rPr lang="en-US" dirty="0"/>
              <a:t>Sanctuary Efforts</a:t>
            </a:r>
          </a:p>
          <a:p>
            <a:endParaRPr lang="en-US" dirty="0"/>
          </a:p>
          <a:p>
            <a:endParaRPr lang="en-US" dirty="0"/>
          </a:p>
        </p:txBody>
      </p:sp>
      <p:sp>
        <p:nvSpPr>
          <p:cNvPr id="4" name="Slide Number Placeholder 3"/>
          <p:cNvSpPr>
            <a:spLocks noGrp="1"/>
          </p:cNvSpPr>
          <p:nvPr>
            <p:ph type="sldNum" sz="quarter" idx="12"/>
          </p:nvPr>
        </p:nvSpPr>
        <p:spPr/>
        <p:txBody>
          <a:bodyPr/>
          <a:lstStyle/>
          <a:p>
            <a:fld id="{18FE84C2-4AAD-4AA8-B802-7274D502AAFF}" type="slidenum">
              <a:rPr lang="en-US" smtClean="0"/>
              <a:pPr/>
              <a:t>4</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6CAFDC-F722-4127-9AD4-DA21D548A74A}"/>
              </a:ext>
            </a:extLst>
          </p:cNvPr>
          <p:cNvSpPr>
            <a:spLocks noGrp="1"/>
          </p:cNvSpPr>
          <p:nvPr>
            <p:ph type="title"/>
          </p:nvPr>
        </p:nvSpPr>
        <p:spPr/>
        <p:txBody>
          <a:bodyPr/>
          <a:lstStyle/>
          <a:p>
            <a:r>
              <a:rPr lang="en-US" dirty="0"/>
              <a:t>The Challenge</a:t>
            </a:r>
          </a:p>
        </p:txBody>
      </p:sp>
      <p:sp>
        <p:nvSpPr>
          <p:cNvPr id="7" name="Content Placeholder 6">
            <a:extLst>
              <a:ext uri="{FF2B5EF4-FFF2-40B4-BE49-F238E27FC236}">
                <a16:creationId xmlns:a16="http://schemas.microsoft.com/office/drawing/2014/main" xmlns="" id="{6113114B-D2FF-48BA-902B-B34229172C1E}"/>
              </a:ext>
            </a:extLst>
          </p:cNvPr>
          <p:cNvSpPr>
            <a:spLocks noGrp="1"/>
          </p:cNvSpPr>
          <p:nvPr>
            <p:ph idx="1"/>
          </p:nvPr>
        </p:nvSpPr>
        <p:spPr>
          <a:xfrm>
            <a:off x="1447800" y="1905000"/>
            <a:ext cx="7391400" cy="4038600"/>
          </a:xfrm>
        </p:spPr>
        <p:txBody>
          <a:bodyPr>
            <a:normAutofit/>
          </a:bodyPr>
          <a:lstStyle/>
          <a:p>
            <a:pPr marL="0" indent="0">
              <a:buNone/>
            </a:pPr>
            <a:r>
              <a:rPr lang="en-US" sz="3600" dirty="0"/>
              <a:t>Change can be traumatic.  The Challenge is to help and support our people through their individual journey, thereby both helping people and accelerating the change. </a:t>
            </a:r>
          </a:p>
        </p:txBody>
      </p:sp>
      <p:sp>
        <p:nvSpPr>
          <p:cNvPr id="3" name="Slide Number Placeholder 2"/>
          <p:cNvSpPr>
            <a:spLocks noGrp="1"/>
          </p:cNvSpPr>
          <p:nvPr>
            <p:ph type="sldNum" sz="quarter" idx="12"/>
          </p:nvPr>
        </p:nvSpPr>
        <p:spPr/>
        <p:txBody>
          <a:bodyPr/>
          <a:lstStyle/>
          <a:p>
            <a:fld id="{18FE84C2-4AAD-4AA8-B802-7274D502AAFF}" type="slidenum">
              <a:rPr lang="en-US" smtClean="0"/>
              <a:pPr/>
              <a:t>5</a:t>
            </a:fld>
            <a:endParaRPr lang="en-US"/>
          </a:p>
        </p:txBody>
      </p:sp>
    </p:spTree>
    <p:extLst>
      <p:ext uri="{BB962C8B-B14F-4D97-AF65-F5344CB8AC3E}">
        <p14:creationId xmlns:p14="http://schemas.microsoft.com/office/powerpoint/2010/main" val="3596170198"/>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2">
            <a:alpha val="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400931-74DB-47F7-B2F2-A161DBFE89B4}"/>
              </a:ext>
            </a:extLst>
          </p:cNvPr>
          <p:cNvSpPr>
            <a:spLocks noGrp="1"/>
          </p:cNvSpPr>
          <p:nvPr>
            <p:ph type="title"/>
          </p:nvPr>
        </p:nvSpPr>
        <p:spPr/>
        <p:txBody>
          <a:bodyPr>
            <a:normAutofit/>
          </a:bodyPr>
          <a:lstStyle/>
          <a:p>
            <a:r>
              <a:rPr lang="en-US" dirty="0"/>
              <a:t>Benefits of Managing the Change</a:t>
            </a:r>
          </a:p>
        </p:txBody>
      </p:sp>
      <p:pic>
        <p:nvPicPr>
          <p:cNvPr id="6" name="Content Placeholder 5">
            <a:extLst>
              <a:ext uri="{FF2B5EF4-FFF2-40B4-BE49-F238E27FC236}">
                <a16:creationId xmlns:a16="http://schemas.microsoft.com/office/drawing/2014/main" xmlns="" id="{750F3DC1-18C5-4542-ABEF-E736E89FDCF8}"/>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888929" y="2404861"/>
            <a:ext cx="4591691" cy="2886478"/>
          </a:xfrm>
        </p:spPr>
      </p:pic>
      <p:sp>
        <p:nvSpPr>
          <p:cNvPr id="3" name="Slide Number Placeholder 2"/>
          <p:cNvSpPr>
            <a:spLocks noGrp="1"/>
          </p:cNvSpPr>
          <p:nvPr>
            <p:ph type="sldNum" sz="quarter" idx="12"/>
          </p:nvPr>
        </p:nvSpPr>
        <p:spPr/>
        <p:txBody>
          <a:bodyPr/>
          <a:lstStyle/>
          <a:p>
            <a:fld id="{18FE84C2-4AAD-4AA8-B802-7274D502AAFF}" type="slidenum">
              <a:rPr lang="en-US" smtClean="0"/>
              <a:pPr/>
              <a:t>6</a:t>
            </a:fld>
            <a:endParaRPr lang="en-US"/>
          </a:p>
        </p:txBody>
      </p:sp>
    </p:spTree>
    <p:extLst>
      <p:ext uri="{BB962C8B-B14F-4D97-AF65-F5344CB8AC3E}">
        <p14:creationId xmlns:p14="http://schemas.microsoft.com/office/powerpoint/2010/main" val="407274348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bg2">
            <a:alpha val="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400931-74DB-47F7-B2F2-A161DBFE89B4}"/>
              </a:ext>
            </a:extLst>
          </p:cNvPr>
          <p:cNvSpPr>
            <a:spLocks noGrp="1"/>
          </p:cNvSpPr>
          <p:nvPr>
            <p:ph type="title"/>
          </p:nvPr>
        </p:nvSpPr>
        <p:spPr/>
        <p:txBody>
          <a:bodyPr/>
          <a:lstStyle/>
          <a:p>
            <a:r>
              <a:rPr lang="en-US" dirty="0"/>
              <a:t>The Phases of Change</a:t>
            </a:r>
          </a:p>
        </p:txBody>
      </p:sp>
      <p:pic>
        <p:nvPicPr>
          <p:cNvPr id="7" name="Content Placeholder 6">
            <a:extLst>
              <a:ext uri="{FF2B5EF4-FFF2-40B4-BE49-F238E27FC236}">
                <a16:creationId xmlns:a16="http://schemas.microsoft.com/office/drawing/2014/main" xmlns="" id="{B1AAB156-34CF-461B-A335-BE837C99D484}"/>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726982" y="2233387"/>
            <a:ext cx="4915586" cy="3229426"/>
          </a:xfrm>
        </p:spPr>
      </p:pic>
      <p:sp>
        <p:nvSpPr>
          <p:cNvPr id="3" name="Slide Number Placeholder 2"/>
          <p:cNvSpPr>
            <a:spLocks noGrp="1"/>
          </p:cNvSpPr>
          <p:nvPr>
            <p:ph type="sldNum" sz="quarter" idx="12"/>
          </p:nvPr>
        </p:nvSpPr>
        <p:spPr/>
        <p:txBody>
          <a:bodyPr/>
          <a:lstStyle/>
          <a:p>
            <a:fld id="{18FE84C2-4AAD-4AA8-B802-7274D502AAFF}" type="slidenum">
              <a:rPr lang="en-US" smtClean="0"/>
              <a:pPr/>
              <a:t>7</a:t>
            </a:fld>
            <a:endParaRPr lang="en-US"/>
          </a:p>
        </p:txBody>
      </p:sp>
    </p:spTree>
    <p:extLst>
      <p:ext uri="{BB962C8B-B14F-4D97-AF65-F5344CB8AC3E}">
        <p14:creationId xmlns:p14="http://schemas.microsoft.com/office/powerpoint/2010/main" val="1907639562"/>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bg2">
            <a:alpha val="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6CAFDC-F722-4127-9AD4-DA21D548A74A}"/>
              </a:ext>
            </a:extLst>
          </p:cNvPr>
          <p:cNvSpPr>
            <a:spLocks noGrp="1"/>
          </p:cNvSpPr>
          <p:nvPr>
            <p:ph type="title"/>
          </p:nvPr>
        </p:nvSpPr>
        <p:spPr/>
        <p:txBody>
          <a:bodyPr/>
          <a:lstStyle/>
          <a:p>
            <a:r>
              <a:rPr lang="en-US" dirty="0"/>
              <a:t>What To Do – Stage 1</a:t>
            </a:r>
          </a:p>
        </p:txBody>
      </p:sp>
      <p:sp>
        <p:nvSpPr>
          <p:cNvPr id="7" name="Content Placeholder 6">
            <a:extLst>
              <a:ext uri="{FF2B5EF4-FFF2-40B4-BE49-F238E27FC236}">
                <a16:creationId xmlns:a16="http://schemas.microsoft.com/office/drawing/2014/main" xmlns="" id="{6113114B-D2FF-48BA-902B-B34229172C1E}"/>
              </a:ext>
            </a:extLst>
          </p:cNvPr>
          <p:cNvSpPr>
            <a:spLocks noGrp="1"/>
          </p:cNvSpPr>
          <p:nvPr>
            <p:ph idx="1"/>
          </p:nvPr>
        </p:nvSpPr>
        <p:spPr>
          <a:xfrm>
            <a:off x="4343400" y="1905000"/>
            <a:ext cx="4191000" cy="4495800"/>
          </a:xfrm>
        </p:spPr>
        <p:txBody>
          <a:bodyPr>
            <a:normAutofit/>
          </a:bodyPr>
          <a:lstStyle/>
          <a:p>
            <a:pPr marL="0" indent="0">
              <a:buNone/>
            </a:pPr>
            <a:r>
              <a:rPr lang="en-US" dirty="0"/>
              <a:t>Here people need information, need to understand what is happening. Make sure you communicate often, but also ensure that you don’t overwhelm people. </a:t>
            </a:r>
          </a:p>
        </p:txBody>
      </p:sp>
      <p:pic>
        <p:nvPicPr>
          <p:cNvPr id="6" name="Picture 5">
            <a:extLst>
              <a:ext uri="{FF2B5EF4-FFF2-40B4-BE49-F238E27FC236}">
                <a16:creationId xmlns:a16="http://schemas.microsoft.com/office/drawing/2014/main" xmlns="" id="{1482A2CB-B4CF-474C-ACBE-C77735EC670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230" y="1752600"/>
            <a:ext cx="2822170" cy="4913271"/>
          </a:xfrm>
          <a:prstGeom prst="rect">
            <a:avLst/>
          </a:prstGeom>
        </p:spPr>
      </p:pic>
      <p:sp>
        <p:nvSpPr>
          <p:cNvPr id="3" name="Slide Number Placeholder 2"/>
          <p:cNvSpPr>
            <a:spLocks noGrp="1"/>
          </p:cNvSpPr>
          <p:nvPr>
            <p:ph type="sldNum" sz="quarter" idx="12"/>
          </p:nvPr>
        </p:nvSpPr>
        <p:spPr/>
        <p:txBody>
          <a:bodyPr/>
          <a:lstStyle/>
          <a:p>
            <a:fld id="{18FE84C2-4AAD-4AA8-B802-7274D502AAFF}" type="slidenum">
              <a:rPr lang="en-US" smtClean="0"/>
              <a:pPr/>
              <a:t>8</a:t>
            </a:fld>
            <a:endParaRPr lang="en-US"/>
          </a:p>
        </p:txBody>
      </p:sp>
    </p:spTree>
    <p:extLst>
      <p:ext uri="{BB962C8B-B14F-4D97-AF65-F5344CB8AC3E}">
        <p14:creationId xmlns:p14="http://schemas.microsoft.com/office/powerpoint/2010/main" val="591712422"/>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bg2">
            <a:alpha val="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6CAFDC-F722-4127-9AD4-DA21D548A74A}"/>
              </a:ext>
            </a:extLst>
          </p:cNvPr>
          <p:cNvSpPr>
            <a:spLocks noGrp="1"/>
          </p:cNvSpPr>
          <p:nvPr>
            <p:ph type="title"/>
          </p:nvPr>
        </p:nvSpPr>
        <p:spPr/>
        <p:txBody>
          <a:bodyPr/>
          <a:lstStyle/>
          <a:p>
            <a:r>
              <a:rPr lang="en-US" dirty="0"/>
              <a:t>What To Do – Stage 2</a:t>
            </a:r>
          </a:p>
        </p:txBody>
      </p:sp>
      <p:sp>
        <p:nvSpPr>
          <p:cNvPr id="7" name="Content Placeholder 6">
            <a:extLst>
              <a:ext uri="{FF2B5EF4-FFF2-40B4-BE49-F238E27FC236}">
                <a16:creationId xmlns:a16="http://schemas.microsoft.com/office/drawing/2014/main" xmlns="" id="{6113114B-D2FF-48BA-902B-B34229172C1E}"/>
              </a:ext>
            </a:extLst>
          </p:cNvPr>
          <p:cNvSpPr>
            <a:spLocks noGrp="1"/>
          </p:cNvSpPr>
          <p:nvPr>
            <p:ph idx="1"/>
          </p:nvPr>
        </p:nvSpPr>
        <p:spPr>
          <a:xfrm>
            <a:off x="4343400" y="1752600"/>
            <a:ext cx="4495800" cy="4648200"/>
          </a:xfrm>
        </p:spPr>
        <p:txBody>
          <a:bodyPr>
            <a:noAutofit/>
          </a:bodyPr>
          <a:lstStyle/>
          <a:p>
            <a:pPr marL="0" indent="0">
              <a:buNone/>
            </a:pPr>
            <a:r>
              <a:rPr lang="en-US" dirty="0"/>
              <a:t>Carefully consider the impacts and objections that people may have.  Address these with clear communication and take action to minimize and mitigate problems.  </a:t>
            </a:r>
          </a:p>
          <a:p>
            <a:pPr marL="0" indent="0">
              <a:buNone/>
            </a:pPr>
            <a:r>
              <a:rPr lang="en-US" sz="2400" dirty="0"/>
              <a:t>. </a:t>
            </a:r>
          </a:p>
        </p:txBody>
      </p:sp>
      <p:pic>
        <p:nvPicPr>
          <p:cNvPr id="4" name="Picture 3">
            <a:extLst>
              <a:ext uri="{FF2B5EF4-FFF2-40B4-BE49-F238E27FC236}">
                <a16:creationId xmlns:a16="http://schemas.microsoft.com/office/drawing/2014/main" xmlns="" id="{754B51A9-D3D0-4E34-A92E-DBD1983E04A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8430" y="1417638"/>
            <a:ext cx="3473970" cy="4867135"/>
          </a:xfrm>
          <a:prstGeom prst="rect">
            <a:avLst/>
          </a:prstGeom>
        </p:spPr>
      </p:pic>
      <p:sp>
        <p:nvSpPr>
          <p:cNvPr id="3" name="Slide Number Placeholder 2"/>
          <p:cNvSpPr>
            <a:spLocks noGrp="1"/>
          </p:cNvSpPr>
          <p:nvPr>
            <p:ph type="sldNum" sz="quarter" idx="12"/>
          </p:nvPr>
        </p:nvSpPr>
        <p:spPr/>
        <p:txBody>
          <a:bodyPr/>
          <a:lstStyle/>
          <a:p>
            <a:fld id="{18FE84C2-4AAD-4AA8-B802-7274D502AAFF}" type="slidenum">
              <a:rPr lang="en-US" smtClean="0"/>
              <a:pPr/>
              <a:t>9</a:t>
            </a:fld>
            <a:endParaRPr lang="en-US"/>
          </a:p>
        </p:txBody>
      </p:sp>
    </p:spTree>
    <p:extLst>
      <p:ext uri="{BB962C8B-B14F-4D97-AF65-F5344CB8AC3E}">
        <p14:creationId xmlns:p14="http://schemas.microsoft.com/office/powerpoint/2010/main" val="2715449059"/>
      </p:ext>
    </p:extLst>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3066</TotalTime>
  <Words>2342</Words>
  <Application>Microsoft Office PowerPoint</Application>
  <PresentationFormat>On-screen Show (4:3)</PresentationFormat>
  <Paragraphs>274</Paragraphs>
  <Slides>33</Slides>
  <Notes>33</Notes>
  <HiddenSlides>0</HiddenSlides>
  <MMClips>0</MMClips>
  <ScaleCrop>false</ScaleCrop>
  <HeadingPairs>
    <vt:vector size="4" baseType="variant">
      <vt:variant>
        <vt:lpstr>Theme</vt:lpstr>
      </vt:variant>
      <vt:variant>
        <vt:i4>2</vt:i4>
      </vt:variant>
      <vt:variant>
        <vt:lpstr>Slide Titles</vt:lpstr>
      </vt:variant>
      <vt:variant>
        <vt:i4>33</vt:i4>
      </vt:variant>
    </vt:vector>
  </HeadingPairs>
  <TitlesOfParts>
    <vt:vector size="35" baseType="lpstr">
      <vt:lpstr>Solstice</vt:lpstr>
      <vt:lpstr>Office Theme</vt:lpstr>
      <vt:lpstr>Organizational Change and You</vt:lpstr>
      <vt:lpstr>Why We’re Here</vt:lpstr>
      <vt:lpstr>What We’ll Be Talking About</vt:lpstr>
      <vt:lpstr>Change? What Change?</vt:lpstr>
      <vt:lpstr>The Challenge</vt:lpstr>
      <vt:lpstr>Benefits of Managing the Change</vt:lpstr>
      <vt:lpstr>The Phases of Change</vt:lpstr>
      <vt:lpstr>What To Do – Stage 1</vt:lpstr>
      <vt:lpstr>What To Do – Stage 2</vt:lpstr>
      <vt:lpstr>What To Do – Stage 3</vt:lpstr>
      <vt:lpstr>What To Do – Stage 4</vt:lpstr>
      <vt:lpstr>In Summary</vt:lpstr>
      <vt:lpstr>Why People Resist Change</vt:lpstr>
      <vt:lpstr>PowerPoint Presentation</vt:lpstr>
      <vt:lpstr>PowerPoint Presentation</vt:lpstr>
      <vt:lpstr>Taming Anxiety</vt:lpstr>
      <vt:lpstr>SHIFT Model</vt:lpstr>
      <vt:lpstr>Self-Differentiation</vt:lpstr>
      <vt:lpstr>PowerPoint Presentation</vt:lpstr>
      <vt:lpstr>Comparison</vt:lpstr>
      <vt:lpstr>Comparison</vt:lpstr>
      <vt:lpstr>PowerPoint Presentation</vt:lpstr>
      <vt:lpstr>How to Get There</vt:lpstr>
      <vt:lpstr>Homeostasis</vt:lpstr>
      <vt:lpstr>Overcoming Homeostasis</vt:lpstr>
      <vt:lpstr>Identified Patient</vt:lpstr>
      <vt:lpstr>“Curing” the IP</vt:lpstr>
      <vt:lpstr>Family Field</vt:lpstr>
      <vt:lpstr>Overcoming History</vt:lpstr>
      <vt:lpstr>Triangulation</vt:lpstr>
      <vt:lpstr>Avoiding Triangulation</vt:lpstr>
      <vt:lpstr>What’s Next?</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SHIFT Model</dc:title>
  <dc:creator>User</dc:creator>
  <cp:lastModifiedBy>Owner</cp:lastModifiedBy>
  <cp:revision>137</cp:revision>
  <cp:lastPrinted>2018-02-16T23:47:55Z</cp:lastPrinted>
  <dcterms:created xsi:type="dcterms:W3CDTF">2017-12-28T21:36:59Z</dcterms:created>
  <dcterms:modified xsi:type="dcterms:W3CDTF">2018-02-28T00:06:11Z</dcterms:modified>
</cp:coreProperties>
</file>