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7" autoAdjust="0"/>
    <p:restoredTop sz="86335" autoAdjust="0"/>
  </p:normalViewPr>
  <p:slideViewPr>
    <p:cSldViewPr>
      <p:cViewPr varScale="1">
        <p:scale>
          <a:sx n="58" d="100"/>
          <a:sy n="58" d="100"/>
        </p:scale>
        <p:origin x="-778" y="-77"/>
      </p:cViewPr>
      <p:guideLst>
        <p:guide orient="horz" pos="2160"/>
        <p:guide pos="2880"/>
      </p:guideLst>
    </p:cSldViewPr>
  </p:slideViewPr>
  <p:outlineViewPr>
    <p:cViewPr>
      <p:scale>
        <a:sx n="33" d="100"/>
        <a:sy n="33" d="100"/>
      </p:scale>
      <p:origin x="0" y="8549"/>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B2FC84-0AB4-441F-A926-442A70C6C23F}"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2FC84-0AB4-441F-A926-442A70C6C23F}"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2FC84-0AB4-441F-A926-442A70C6C23F}"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2FC84-0AB4-441F-A926-442A70C6C23F}"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2FC84-0AB4-441F-A926-442A70C6C23F}"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B2FC84-0AB4-441F-A926-442A70C6C23F}"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B2FC84-0AB4-441F-A926-442A70C6C23F}" type="datetimeFigureOut">
              <a:rPr lang="en-US" smtClean="0"/>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B2FC84-0AB4-441F-A926-442A70C6C23F}" type="datetimeFigureOut">
              <a:rPr lang="en-US" smtClean="0"/>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2FC84-0AB4-441F-A926-442A70C6C23F}" type="datetimeFigureOut">
              <a:rPr lang="en-US" smtClean="0"/>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2FC84-0AB4-441F-A926-442A70C6C23F}"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2FC84-0AB4-441F-A926-442A70C6C23F}"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C24D7-2980-4C4A-A370-6044E952B6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2FC84-0AB4-441F-A926-442A70C6C23F}" type="datetimeFigureOut">
              <a:rPr lang="en-US" smtClean="0"/>
              <a:t>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C24D7-2980-4C4A-A370-6044E952B6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b="1" kern="1200" dirty="0" smtClean="0">
                <a:solidFill>
                  <a:schemeClr val="tx1"/>
                </a:solidFill>
                <a:latin typeface="+mj-lt"/>
                <a:ea typeface="+mj-ea"/>
                <a:cs typeface="+mj-cs"/>
              </a:rPr>
              <a:t>Opening Discussion:</a:t>
            </a:r>
            <a:endParaRPr lang="en-US" sz="4400" kern="1200" dirty="0" smtClean="0">
              <a:solidFill>
                <a:schemeClr val="tx1"/>
              </a:solidFill>
              <a:latin typeface="+mj-lt"/>
              <a:ea typeface="+mj-ea"/>
              <a:cs typeface="+mj-cs"/>
            </a:endParaRPr>
          </a:p>
          <a:p>
            <a:pPr lvl="0"/>
            <a:r>
              <a:rPr lang="en-US" sz="4400" b="1" kern="1200" dirty="0" smtClean="0">
                <a:solidFill>
                  <a:schemeClr val="tx1"/>
                </a:solidFill>
                <a:latin typeface="+mj-lt"/>
                <a:ea typeface="+mj-ea"/>
                <a:cs typeface="+mj-cs"/>
              </a:rPr>
              <a:t>What changes are happening within our congregation?</a:t>
            </a:r>
            <a:endParaRPr lang="en-US" sz="4400" kern="1200" dirty="0" smtClean="0">
              <a:solidFill>
                <a:schemeClr val="tx1"/>
              </a:solidFill>
              <a:latin typeface="+mj-lt"/>
              <a:ea typeface="+mj-ea"/>
              <a:cs typeface="+mj-cs"/>
            </a:endParaRPr>
          </a:p>
          <a:p>
            <a:pPr lvl="0"/>
            <a:r>
              <a:rPr lang="en-US" sz="4400" b="1" kern="1200" dirty="0" smtClean="0">
                <a:solidFill>
                  <a:schemeClr val="tx1"/>
                </a:solidFill>
                <a:latin typeface="+mj-lt"/>
                <a:ea typeface="+mj-ea"/>
                <a:cs typeface="+mj-cs"/>
              </a:rPr>
              <a:t>What changes are happening within our community?</a:t>
            </a:r>
            <a:endParaRPr lang="en-US" sz="4400" kern="1200" dirty="0" smtClean="0">
              <a:solidFill>
                <a:schemeClr val="tx1"/>
              </a:solidFill>
              <a:latin typeface="+mj-lt"/>
              <a:ea typeface="+mj-ea"/>
              <a:cs typeface="+mj-cs"/>
            </a:endParaRPr>
          </a:p>
          <a:p>
            <a:pPr lvl="0"/>
            <a:r>
              <a:rPr lang="en-US" sz="4400" b="1" kern="1200" dirty="0" smtClean="0">
                <a:solidFill>
                  <a:schemeClr val="tx1"/>
                </a:solidFill>
                <a:latin typeface="+mj-lt"/>
                <a:ea typeface="+mj-ea"/>
                <a:cs typeface="+mj-cs"/>
              </a:rPr>
              <a:t>How do you affect the mindset of these changes as a committee chair/leader?</a:t>
            </a:r>
            <a:endParaRPr lang="en-US" sz="4400" kern="1200" dirty="0" smtClean="0">
              <a:solidFill>
                <a:schemeClr val="tx1"/>
              </a:solidFill>
              <a:latin typeface="+mj-lt"/>
              <a:ea typeface="+mj-ea"/>
              <a:cs typeface="+mj-cs"/>
            </a:endParaRPr>
          </a:p>
          <a:p>
            <a:r>
              <a:rPr lang="en-US" sz="4400" b="1" kern="1200" dirty="0" smtClean="0">
                <a:solidFill>
                  <a:schemeClr val="tx1"/>
                </a:solidFill>
                <a:latin typeface="+mj-lt"/>
                <a:ea typeface="+mj-ea"/>
                <a:cs typeface="+mj-cs"/>
              </a:rPr>
              <a:t> </a:t>
            </a:r>
            <a:endParaRPr lang="en-US" sz="4400" kern="1200" dirty="0" smtClean="0">
              <a:solidFill>
                <a:schemeClr val="tx1"/>
              </a:solidFill>
              <a:latin typeface="+mj-lt"/>
              <a:ea typeface="+mj-ea"/>
              <a:cs typeface="+mj-cs"/>
            </a:endParaRPr>
          </a:p>
          <a:p>
            <a:r>
              <a:rPr lang="en-US" sz="4400" b="1" u="sng" kern="1200" dirty="0" smtClean="0">
                <a:solidFill>
                  <a:schemeClr val="tx1"/>
                </a:solidFill>
                <a:latin typeface="+mj-lt"/>
                <a:ea typeface="+mj-ea"/>
                <a:cs typeface="+mj-cs"/>
              </a:rPr>
              <a:t>Creative Tension</a:t>
            </a:r>
            <a:endParaRPr lang="en-US" sz="4400" kern="1200" dirty="0" smtClean="0">
              <a:solidFill>
                <a:schemeClr val="tx1"/>
              </a:solidFill>
              <a:latin typeface="+mj-lt"/>
              <a:ea typeface="+mj-ea"/>
              <a:cs typeface="+mj-cs"/>
            </a:endParaRPr>
          </a:p>
          <a:p>
            <a:r>
              <a:rPr lang="en-US" sz="4400" b="1" kern="1200" dirty="0" smtClean="0">
                <a:solidFill>
                  <a:schemeClr val="tx1"/>
                </a:solidFill>
                <a:latin typeface="+mj-lt"/>
                <a:ea typeface="+mj-ea"/>
                <a:cs typeface="+mj-cs"/>
              </a:rPr>
              <a:t>What is Creative Tension?</a:t>
            </a:r>
            <a:endParaRPr lang="en-US" sz="5400" b="1" kern="1200" dirty="0" smtClean="0">
              <a:solidFill>
                <a:schemeClr val="tx1"/>
              </a:solidFill>
              <a:latin typeface="+mj-lt"/>
              <a:ea typeface="+mj-ea"/>
              <a:cs typeface="+mj-cs"/>
            </a:endParaRPr>
          </a:p>
          <a:p>
            <a:pPr lvl="1"/>
            <a:r>
              <a:rPr lang="en-US" sz="1800" b="0" dirty="0" smtClean="0"/>
              <a:t>When a change occurs within a group or organization, one can expect Creative Tension to also arise.</a:t>
            </a:r>
            <a:endParaRPr lang="en-US" sz="2400" b="1" dirty="0" smtClean="0"/>
          </a:p>
          <a:p>
            <a:pPr lvl="1"/>
            <a:r>
              <a:rPr lang="en-US" sz="1800" b="0" dirty="0" smtClean="0"/>
              <a:t>Creative tension is essentially a structure that helps to facilitate creativity and change.</a:t>
            </a:r>
            <a:endParaRPr lang="en-US" sz="2400" b="1" dirty="0" smtClean="0"/>
          </a:p>
          <a:p>
            <a:pPr lvl="1"/>
            <a:r>
              <a:rPr lang="en-US" sz="1800" b="0" dirty="0" smtClean="0"/>
              <a:t>In the Fifth Discipline, Peter </a:t>
            </a:r>
            <a:r>
              <a:rPr lang="en-US" sz="1800" b="0" dirty="0" err="1" smtClean="0"/>
              <a:t>Senge</a:t>
            </a:r>
            <a:r>
              <a:rPr lang="en-US" sz="1800" b="0" dirty="0" smtClean="0"/>
              <a:t> called "creative tension" a rubber band stretched across the gap between our current reality and our vision.</a:t>
            </a:r>
            <a:endParaRPr lang="en-US" sz="2400" b="1" dirty="0" smtClean="0"/>
          </a:p>
          <a:p>
            <a:pPr lvl="2"/>
            <a:r>
              <a:rPr lang="en-US" sz="1800" b="0" dirty="0" smtClean="0"/>
              <a:t>Imagine that your vision is represented by your right hand and your current reality is represented by your left hand and you have a rubber band around both hands. The greater the gap between your vision and your reality, the more the rubber band will stretch, the greater the tension that will develop, and the stronger the motivation and energy will be to resolve that tension.</a:t>
            </a:r>
            <a:endParaRPr lang="en-US" sz="1800" b="1" dirty="0" smtClean="0"/>
          </a:p>
          <a:p>
            <a:r>
              <a:rPr lang="en-US" sz="4400" b="1" kern="1200" dirty="0" smtClean="0">
                <a:solidFill>
                  <a:schemeClr val="tx1"/>
                </a:solidFill>
                <a:latin typeface="+mj-lt"/>
                <a:ea typeface="+mj-ea"/>
                <a:cs typeface="+mj-cs"/>
              </a:rPr>
              <a:t> </a:t>
            </a:r>
            <a:endParaRPr lang="en-US" sz="5400" b="1" kern="1200" dirty="0" smtClean="0">
              <a:solidFill>
                <a:schemeClr val="tx1"/>
              </a:solidFill>
              <a:latin typeface="+mj-lt"/>
              <a:ea typeface="+mj-ea"/>
              <a:cs typeface="+mj-cs"/>
            </a:endParaRPr>
          </a:p>
          <a:p>
            <a:r>
              <a:rPr lang="en-US" sz="4400" b="1" kern="1200" dirty="0" smtClean="0">
                <a:solidFill>
                  <a:schemeClr val="tx1"/>
                </a:solidFill>
                <a:latin typeface="+mj-lt"/>
                <a:ea typeface="+mj-ea"/>
                <a:cs typeface="+mj-cs"/>
              </a:rPr>
              <a:t>How does apply to my leadership and work with committees @ FUUN?</a:t>
            </a:r>
            <a:endParaRPr lang="en-US" sz="5400" b="1" kern="1200" dirty="0" smtClean="0">
              <a:solidFill>
                <a:schemeClr val="tx1"/>
              </a:solidFill>
              <a:latin typeface="+mj-lt"/>
              <a:ea typeface="+mj-ea"/>
              <a:cs typeface="+mj-cs"/>
            </a:endParaRPr>
          </a:p>
          <a:p>
            <a:pPr lvl="0"/>
            <a:r>
              <a:rPr lang="en-US" sz="4400" kern="1200" dirty="0" smtClean="0">
                <a:solidFill>
                  <a:schemeClr val="tx1"/>
                </a:solidFill>
                <a:latin typeface="+mj-lt"/>
                <a:ea typeface="+mj-ea"/>
                <a:cs typeface="+mj-cs"/>
              </a:rPr>
              <a:t>You create creative tension when you clearly articulate your vision and your current reality, and the gap between your vision and your current reality becomes apparent. This gap creates an emotional and energetic tension that seeks to be resolved.</a:t>
            </a:r>
          </a:p>
          <a:p>
            <a:pPr lvl="0"/>
            <a:r>
              <a:rPr lang="en-US" sz="4400" i="1" kern="1200" dirty="0" smtClean="0">
                <a:solidFill>
                  <a:schemeClr val="tx1"/>
                </a:solidFill>
                <a:latin typeface="+mj-lt"/>
                <a:ea typeface="+mj-ea"/>
                <a:cs typeface="+mj-cs"/>
              </a:rPr>
              <a:t>As a committee chair, it is your responsibility to lead the team through this creative tension, keep your committee on task, and report back on the work that is being completed.</a:t>
            </a:r>
            <a:endParaRPr lang="en-US" sz="4400" kern="1200" dirty="0" smtClean="0">
              <a:solidFill>
                <a:schemeClr val="tx1"/>
              </a:solidFill>
              <a:latin typeface="+mj-lt"/>
              <a:ea typeface="+mj-ea"/>
              <a:cs typeface="+mj-cs"/>
            </a:endParaRPr>
          </a:p>
          <a:p>
            <a:r>
              <a:rPr lang="en-US" sz="4400" b="1" kern="1200" dirty="0" smtClean="0">
                <a:solidFill>
                  <a:schemeClr val="tx1"/>
                </a:solidFill>
                <a:latin typeface="+mj-lt"/>
                <a:ea typeface="+mj-ea"/>
                <a:cs typeface="+mj-cs"/>
              </a:rPr>
              <a:t>How do I work through Creative Tension?</a:t>
            </a:r>
            <a:endParaRPr lang="en-US" sz="5400" b="1" kern="1200" dirty="0" smtClean="0">
              <a:solidFill>
                <a:schemeClr val="tx1"/>
              </a:solidFill>
              <a:latin typeface="+mj-lt"/>
              <a:ea typeface="+mj-ea"/>
              <a:cs typeface="+mj-cs"/>
            </a:endParaRPr>
          </a:p>
          <a:p>
            <a:pPr lvl="0"/>
            <a:r>
              <a:rPr lang="en-US" sz="4400" kern="1200" dirty="0" smtClean="0">
                <a:solidFill>
                  <a:schemeClr val="tx1"/>
                </a:solidFill>
                <a:latin typeface="+mj-lt"/>
                <a:ea typeface="+mj-ea"/>
                <a:cs typeface="+mj-cs"/>
              </a:rPr>
              <a:t>Clearly articulate your vision in as much detail as you can. </a:t>
            </a:r>
            <a:r>
              <a:rPr lang="en-US" sz="4400" i="1" kern="1200" dirty="0" smtClean="0">
                <a:solidFill>
                  <a:schemeClr val="tx1"/>
                </a:solidFill>
                <a:latin typeface="+mj-lt"/>
                <a:ea typeface="+mj-ea"/>
                <a:cs typeface="+mj-cs"/>
              </a:rPr>
              <a:t>i.e. What does your committee need to accomplish and when does it need to be done by?</a:t>
            </a:r>
            <a:endParaRPr lang="en-US" sz="4400" kern="1200" dirty="0" smtClean="0">
              <a:solidFill>
                <a:schemeClr val="tx1"/>
              </a:solidFill>
              <a:latin typeface="+mj-lt"/>
              <a:ea typeface="+mj-ea"/>
              <a:cs typeface="+mj-cs"/>
            </a:endParaRPr>
          </a:p>
          <a:p>
            <a:pPr lvl="1"/>
            <a:r>
              <a:rPr lang="en-US" sz="1800" dirty="0" smtClean="0"/>
              <a:t>Don’t worry about using metrics and goals. Just ask yourself the question, “How will I know I have it?” It’s also important that you’re describing a vision, and not an anti-vision. A vision talks about what you want, while an anti-vision is focused on what you don’t want. Focusing on what you don’t want makes your mind associate back into your current problems, and even your past problems, so it serves to reinforce the problem and it’s not effective for creating creative tension.</a:t>
            </a:r>
          </a:p>
          <a:p>
            <a:pPr lvl="0"/>
            <a:r>
              <a:rPr lang="en-US" sz="4400" kern="1200" dirty="0" smtClean="0">
                <a:solidFill>
                  <a:schemeClr val="tx1"/>
                </a:solidFill>
                <a:latin typeface="+mj-lt"/>
                <a:ea typeface="+mj-ea"/>
                <a:cs typeface="+mj-cs"/>
              </a:rPr>
              <a:t>Observe your current reality honestly. </a:t>
            </a:r>
            <a:r>
              <a:rPr lang="en-US" sz="4400" i="1" kern="1200" dirty="0" smtClean="0">
                <a:solidFill>
                  <a:schemeClr val="tx1"/>
                </a:solidFill>
                <a:latin typeface="+mj-lt"/>
                <a:ea typeface="+mj-ea"/>
                <a:cs typeface="+mj-cs"/>
              </a:rPr>
              <a:t>i.e. what can realistically be accomplished by your committee without over-extending your resources?</a:t>
            </a:r>
            <a:endParaRPr lang="en-US" sz="4400" kern="1200" dirty="0" smtClean="0">
              <a:solidFill>
                <a:schemeClr val="tx1"/>
              </a:solidFill>
              <a:latin typeface="+mj-lt"/>
              <a:ea typeface="+mj-ea"/>
              <a:cs typeface="+mj-cs"/>
            </a:endParaRPr>
          </a:p>
          <a:p>
            <a:pPr lvl="1"/>
            <a:r>
              <a:rPr lang="en-US" sz="1800" dirty="0" smtClean="0"/>
              <a:t>If you’re trying to pretend that you’re somewhere you’re not, you’ll reduce the creative tension and irrelevant strategies for resolving creative tension. Watch and listen and pay attention to your present. Notice the body language of the individuals – are they really speaking up to their concerns?</a:t>
            </a:r>
          </a:p>
          <a:p>
            <a:pPr lvl="0"/>
            <a:r>
              <a:rPr lang="en-US" sz="4400" kern="1200" dirty="0" smtClean="0">
                <a:solidFill>
                  <a:schemeClr val="tx1"/>
                </a:solidFill>
                <a:latin typeface="+mj-lt"/>
                <a:ea typeface="+mj-ea"/>
                <a:cs typeface="+mj-cs"/>
              </a:rPr>
              <a:t>Notice what next obvious steps for bridging your vision and your current reality come to mind and do those.</a:t>
            </a:r>
          </a:p>
          <a:p>
            <a:pPr lvl="1"/>
            <a:r>
              <a:rPr lang="en-US" sz="1800" dirty="0" smtClean="0"/>
              <a:t>You won’t necessarily know the full “how” at the outset, but as you keep refining and articulating your perception of reality and your vision and keep taking the next obvious step, you can trust that the creative tension will seek to resolve itself by getting you to where you want to be</a:t>
            </a:r>
          </a:p>
          <a:p>
            <a:r>
              <a:rPr lang="en-US" sz="4400" b="1" kern="1200" dirty="0" smtClean="0">
                <a:solidFill>
                  <a:schemeClr val="tx1"/>
                </a:solidFill>
                <a:latin typeface="+mj-lt"/>
                <a:ea typeface="+mj-ea"/>
                <a:cs typeface="+mj-cs"/>
              </a:rPr>
              <a:t>What if I experience resistance from other committee members?</a:t>
            </a:r>
            <a:endParaRPr lang="en-US" sz="5400" b="1" kern="1200" dirty="0" smtClean="0">
              <a:solidFill>
                <a:schemeClr val="tx1"/>
              </a:solidFill>
              <a:latin typeface="+mj-lt"/>
              <a:ea typeface="+mj-ea"/>
              <a:cs typeface="+mj-cs"/>
            </a:endParaRPr>
          </a:p>
          <a:p>
            <a:pPr lvl="0"/>
            <a:r>
              <a:rPr lang="en-US" sz="4400" kern="1200" dirty="0" smtClean="0">
                <a:solidFill>
                  <a:schemeClr val="tx1"/>
                </a:solidFill>
                <a:latin typeface="+mj-lt"/>
                <a:ea typeface="+mj-ea"/>
                <a:cs typeface="+mj-cs"/>
              </a:rPr>
              <a:t>Hold a playful attitude. You can be clear on what you’re aiming for, but don’t take yourself too seriously. Try to see obstacles and failures as being all part of the game, making the game more interesting.</a:t>
            </a:r>
          </a:p>
          <a:p>
            <a:pPr lvl="0"/>
            <a:r>
              <a:rPr lang="en-US" sz="4400" kern="1200" dirty="0" smtClean="0">
                <a:solidFill>
                  <a:schemeClr val="tx1"/>
                </a:solidFill>
                <a:latin typeface="+mj-lt"/>
                <a:ea typeface="+mj-ea"/>
                <a:cs typeface="+mj-cs"/>
              </a:rPr>
              <a:t>Don’t beat yourself up or dwell on mistakes or failures. Negative self-talk can quickly tip you over from </a:t>
            </a:r>
            <a:r>
              <a:rPr lang="en-US" sz="4400" kern="1200" dirty="0" err="1" smtClean="0">
                <a:solidFill>
                  <a:schemeClr val="tx1"/>
                </a:solidFill>
                <a:latin typeface="+mj-lt"/>
                <a:ea typeface="+mj-ea"/>
                <a:cs typeface="+mj-cs"/>
              </a:rPr>
              <a:t>eustress</a:t>
            </a:r>
            <a:r>
              <a:rPr lang="en-US" sz="4400" kern="1200" dirty="0" smtClean="0">
                <a:solidFill>
                  <a:schemeClr val="tx1"/>
                </a:solidFill>
                <a:latin typeface="+mj-lt"/>
                <a:ea typeface="+mj-ea"/>
                <a:cs typeface="+mj-cs"/>
              </a:rPr>
              <a:t> into distress, where your performance and the quality of your thinking drop.</a:t>
            </a:r>
          </a:p>
          <a:p>
            <a:pPr lvl="0"/>
            <a:r>
              <a:rPr lang="en-US" sz="4400" kern="1200" dirty="0" smtClean="0">
                <a:solidFill>
                  <a:schemeClr val="tx1"/>
                </a:solidFill>
                <a:latin typeface="+mj-lt"/>
                <a:ea typeface="+mj-ea"/>
                <a:cs typeface="+mj-cs"/>
              </a:rPr>
              <a:t>Look after yourself and schedule time appropriately. Don’t over extend your team!</a:t>
            </a:r>
          </a:p>
          <a:p>
            <a:pPr lvl="0"/>
            <a:r>
              <a:rPr lang="en-US" sz="4400" kern="1200" dirty="0" smtClean="0">
                <a:solidFill>
                  <a:schemeClr val="tx1"/>
                </a:solidFill>
                <a:latin typeface="+mj-lt"/>
                <a:ea typeface="+mj-ea"/>
                <a:cs typeface="+mj-cs"/>
              </a:rPr>
              <a:t>Notice when you’re resisting reality and practice letting go of the need to force things to go your way. </a:t>
            </a:r>
          </a:p>
          <a:p>
            <a:pPr lvl="0"/>
            <a:r>
              <a:rPr lang="en-US" sz="4400" kern="1200" dirty="0" smtClean="0">
                <a:solidFill>
                  <a:schemeClr val="tx1"/>
                </a:solidFill>
                <a:latin typeface="+mj-lt"/>
                <a:ea typeface="+mj-ea"/>
                <a:cs typeface="+mj-cs"/>
              </a:rPr>
              <a:t>Stay open to different ways that you could close the gap between reality and your vision.</a:t>
            </a:r>
          </a:p>
          <a:p>
            <a:pPr lvl="0"/>
            <a:r>
              <a:rPr lang="en-US" sz="4400" kern="1200" dirty="0" smtClean="0">
                <a:solidFill>
                  <a:schemeClr val="tx1"/>
                </a:solidFill>
                <a:latin typeface="+mj-lt"/>
                <a:ea typeface="+mj-ea"/>
                <a:cs typeface="+mj-cs"/>
              </a:rPr>
              <a:t>Don’t entertain feedback and anxiety from other people who are struggling to tolerate the gap between your reality and your vision. Their anxiety about the presence of that gap can make you overly anxious about it, which can tip you from </a:t>
            </a:r>
            <a:r>
              <a:rPr lang="en-US" sz="4400" kern="1200" dirty="0" err="1" smtClean="0">
                <a:solidFill>
                  <a:schemeClr val="tx1"/>
                </a:solidFill>
                <a:latin typeface="+mj-lt"/>
                <a:ea typeface="+mj-ea"/>
                <a:cs typeface="+mj-cs"/>
              </a:rPr>
              <a:t>eustress</a:t>
            </a:r>
            <a:r>
              <a:rPr lang="en-US" sz="4400" kern="1200" dirty="0" smtClean="0">
                <a:solidFill>
                  <a:schemeClr val="tx1"/>
                </a:solidFill>
                <a:latin typeface="+mj-lt"/>
                <a:ea typeface="+mj-ea"/>
                <a:cs typeface="+mj-cs"/>
              </a:rPr>
              <a:t> into stress. </a:t>
            </a:r>
          </a:p>
          <a:p>
            <a:pPr lvl="0"/>
            <a:r>
              <a:rPr lang="en-US" sz="4400" kern="1200" dirty="0" smtClean="0">
                <a:solidFill>
                  <a:schemeClr val="tx1"/>
                </a:solidFill>
                <a:latin typeface="+mj-lt"/>
                <a:ea typeface="+mj-ea"/>
                <a:cs typeface="+mj-cs"/>
              </a:rPr>
              <a:t>Resist complaining about not being where you want to be – to yourself or to other people. This increases frustration and can make the creative tension unbearable.</a:t>
            </a:r>
          </a:p>
          <a:p>
            <a:r>
              <a:rPr lang="en-US" sz="4400" i="1" kern="1200" dirty="0" smtClean="0">
                <a:solidFill>
                  <a:schemeClr val="tx1"/>
                </a:solidFill>
                <a:latin typeface="+mj-lt"/>
                <a:ea typeface="+mj-ea"/>
                <a:cs typeface="+mj-cs"/>
              </a:rPr>
              <a:t> </a:t>
            </a:r>
            <a:endParaRPr lang="en-US" sz="4400" kern="1200" dirty="0" smtClean="0">
              <a:solidFill>
                <a:schemeClr val="tx1"/>
              </a:solidFill>
              <a:latin typeface="+mj-lt"/>
              <a:ea typeface="+mj-ea"/>
              <a:cs typeface="+mj-cs"/>
            </a:endParaRPr>
          </a:p>
          <a:p>
            <a:r>
              <a:rPr lang="en-US" sz="4400" b="1" u="sng" kern="1200" dirty="0" smtClean="0">
                <a:solidFill>
                  <a:schemeClr val="tx1"/>
                </a:solidFill>
                <a:latin typeface="+mj-lt"/>
                <a:ea typeface="+mj-ea"/>
                <a:cs typeface="+mj-cs"/>
              </a:rPr>
              <a:t>Sustaining Our Culture</a:t>
            </a:r>
            <a:endParaRPr lang="en-US" sz="4400" kern="1200" dirty="0" smtClean="0">
              <a:solidFill>
                <a:schemeClr val="tx1"/>
              </a:solidFill>
              <a:latin typeface="+mj-lt"/>
              <a:ea typeface="+mj-ea"/>
              <a:cs typeface="+mj-cs"/>
            </a:endParaRPr>
          </a:p>
          <a:p>
            <a:pPr lvl="0"/>
            <a:r>
              <a:rPr lang="en-US" sz="4400" kern="1200" dirty="0" smtClean="0">
                <a:solidFill>
                  <a:schemeClr val="tx1"/>
                </a:solidFill>
                <a:latin typeface="+mj-lt"/>
                <a:ea typeface="+mj-ea"/>
                <a:cs typeface="+mj-cs"/>
              </a:rPr>
              <a:t>One of the most important roles at a committee chair/leader in our congregation is your role in Sustaining Our Culture.</a:t>
            </a:r>
          </a:p>
          <a:p>
            <a:pPr lvl="1"/>
            <a:r>
              <a:rPr lang="en-US" sz="1800" b="1" i="1" dirty="0" smtClean="0"/>
              <a:t>Discussion Questions:</a:t>
            </a:r>
            <a:r>
              <a:rPr lang="en-US" sz="1800" dirty="0" smtClean="0"/>
              <a:t> What is Our Culture? What Shared Values are important that should be carried into each committee meeting? How should the work and decisions made in your committees reflect our Culture and Shared Values?</a:t>
            </a:r>
          </a:p>
          <a:p>
            <a:pPr lvl="1"/>
            <a:r>
              <a:rPr lang="en-US" sz="1800" b="1" i="1" dirty="0" smtClean="0"/>
              <a:t>Key Points to Remember when Sustaining Our Culture:</a:t>
            </a:r>
            <a:endParaRPr lang="en-US" sz="1800" dirty="0" smtClean="0"/>
          </a:p>
          <a:p>
            <a:pPr lvl="2"/>
            <a:r>
              <a:rPr lang="en-US" sz="1800" dirty="0" smtClean="0"/>
              <a:t>Learn from the past – Use the lessons learned from previous committee work on what has worked well in the past and what should or should not be done.</a:t>
            </a:r>
          </a:p>
          <a:p>
            <a:pPr lvl="2"/>
            <a:r>
              <a:rPr lang="en-US" sz="1800" dirty="0" smtClean="0"/>
              <a:t>Create a culture that aligns with our shared values – mutual respect, share a journey of spiritual growth, work together to find ways to live our faith in the world, while respecting the right to freedom of individual beliefs</a:t>
            </a:r>
          </a:p>
          <a:p>
            <a:pPr lvl="2"/>
            <a:r>
              <a:rPr lang="en-US" sz="1800" dirty="0" smtClean="0"/>
              <a:t>Find great people who complement you.</a:t>
            </a:r>
          </a:p>
          <a:p>
            <a:pPr lvl="2"/>
            <a:r>
              <a:rPr lang="en-US" sz="1800" dirty="0" smtClean="0"/>
              <a:t>Communicate.</a:t>
            </a:r>
          </a:p>
          <a:p>
            <a:pPr lvl="2"/>
            <a:r>
              <a:rPr lang="en-US" sz="1800" dirty="0" smtClean="0"/>
              <a:t>Have fun.</a:t>
            </a:r>
          </a:p>
          <a:p>
            <a:pPr lvl="2"/>
            <a:r>
              <a:rPr lang="en-US" sz="1800" dirty="0" smtClean="0"/>
              <a:t>Work as a team.</a:t>
            </a:r>
          </a:p>
          <a:p>
            <a:pPr lvl="2"/>
            <a:r>
              <a:rPr lang="en-US" sz="1800" dirty="0" smtClean="0"/>
              <a:t>Maintain and carefully evolve your culture.</a:t>
            </a:r>
          </a:p>
          <a:p>
            <a:pPr lvl="1"/>
            <a:r>
              <a:rPr lang="en-US" sz="1800" b="1" i="1" dirty="0" smtClean="0"/>
              <a:t>Mindsets: </a:t>
            </a:r>
            <a:r>
              <a:rPr lang="en-US" sz="1800" dirty="0" smtClean="0"/>
              <a:t>Mindsets are crucial since they drive behavior. Therefore it follows that if we can change the way people think, their behavior will change as well. But you can’t get there without first identifying the current mindsets that exist as well as the ones you want to replace them with. </a:t>
            </a:r>
          </a:p>
          <a:p>
            <a:r>
              <a:rPr lang="en-US" sz="4400" i="1" kern="1200" dirty="0" smtClean="0">
                <a:solidFill>
                  <a:schemeClr val="tx1"/>
                </a:solidFill>
                <a:latin typeface="+mj-lt"/>
                <a:ea typeface="+mj-ea"/>
                <a:cs typeface="+mj-cs"/>
              </a:rPr>
              <a:t> </a:t>
            </a:r>
            <a:endParaRPr lang="en-US" sz="4400" kern="1200" dirty="0" smtClean="0">
              <a:solidFill>
                <a:schemeClr val="tx1"/>
              </a:solidFill>
              <a:latin typeface="+mj-lt"/>
              <a:ea typeface="+mj-ea"/>
              <a:cs typeface="+mj-cs"/>
            </a:endParaRPr>
          </a:p>
          <a:p>
            <a:r>
              <a:rPr lang="en-US" sz="4400" b="1" u="sng" kern="1200" dirty="0" smtClean="0">
                <a:solidFill>
                  <a:schemeClr val="tx1"/>
                </a:solidFill>
                <a:latin typeface="+mj-lt"/>
                <a:ea typeface="+mj-ea"/>
                <a:cs typeface="+mj-cs"/>
              </a:rPr>
              <a:t>Change Management</a:t>
            </a:r>
            <a:endParaRPr lang="en-US" sz="4400" kern="1200" dirty="0" smtClean="0">
              <a:solidFill>
                <a:schemeClr val="tx1"/>
              </a:solidFill>
              <a:latin typeface="+mj-lt"/>
              <a:ea typeface="+mj-ea"/>
              <a:cs typeface="+mj-cs"/>
            </a:endParaRPr>
          </a:p>
          <a:p>
            <a:pPr lvl="0"/>
            <a:r>
              <a:rPr lang="en-US" sz="4400" kern="1200" dirty="0" smtClean="0">
                <a:solidFill>
                  <a:schemeClr val="tx1"/>
                </a:solidFill>
                <a:latin typeface="+mj-lt"/>
                <a:ea typeface="+mj-ea"/>
                <a:cs typeface="+mj-cs"/>
              </a:rPr>
              <a:t>Ultimately, a new culture change is still just wishful thinking until everyone is given responsibility for embodying it at their level. While mindsets drive behavior, behavior is much easier to measure. Show people how embracing the new mindsets, utilizing the new (or existing) processes and infrastructure and accepting the new roles and responsibilities will not only improve the culture of our congregation, but will grow the church as well.</a:t>
            </a:r>
          </a:p>
          <a:p>
            <a:pPr lvl="0"/>
            <a:r>
              <a:rPr lang="en-US" sz="4400" kern="1200" dirty="0" smtClean="0">
                <a:solidFill>
                  <a:schemeClr val="tx1"/>
                </a:solidFill>
                <a:latin typeface="+mj-lt"/>
                <a:ea typeface="+mj-ea"/>
                <a:cs typeface="+mj-cs"/>
              </a:rPr>
              <a:t>In all of this, what we can’t allow ourselves to forget is that if the leaders in any group don’t model the change, no change will take effect. So see and shape the future, but don’t forget to always embody the values. Actions will always speak louder than words.</a:t>
            </a:r>
          </a:p>
          <a:p>
            <a:pPr lvl="0"/>
            <a:r>
              <a:rPr lang="en-US" sz="4400" i="1" kern="1200" dirty="0" smtClean="0">
                <a:solidFill>
                  <a:schemeClr val="tx1"/>
                </a:solidFill>
                <a:latin typeface="+mj-lt"/>
                <a:ea typeface="+mj-ea"/>
                <a:cs typeface="+mj-cs"/>
              </a:rPr>
              <a:t>Creating Alignment</a:t>
            </a:r>
            <a:r>
              <a:rPr lang="en-US" sz="4400" kern="1200" dirty="0" smtClean="0">
                <a:solidFill>
                  <a:schemeClr val="tx1"/>
                </a:solidFill>
                <a:latin typeface="+mj-lt"/>
                <a:ea typeface="+mj-ea"/>
                <a:cs typeface="+mj-cs"/>
              </a:rPr>
              <a:t>:  FUUN is fortunate to have a great core foundation of  Shared Values, Mission, and by focusing on these areas in the committee work you do, we have a powerful lever to align culture that touches the individual and the greater community, thus creating a sustaining culture. And it is easy to see why. People are most likely to be deeply engaged when there is alignment between their individual motives and values, the way those relationships operate, and the overall purpose of our community. </a:t>
            </a:r>
            <a:endParaRPr lang="en-US" sz="4400" kern="1200" smtClean="0">
              <a:solidFill>
                <a:schemeClr val="tx1"/>
              </a:solidFill>
              <a:latin typeface="+mj-lt"/>
              <a:ea typeface="+mj-ea"/>
              <a:cs typeface="+mj-cs"/>
            </a:endParaRPr>
          </a:p>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33</Words>
  <Application>Microsoft Office PowerPoint</Application>
  <PresentationFormat>On-screen Show (4:3)</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Opening Discussion: What changes are happening within our congregation? What changes are happening within our community? How do you affect the mindset of these changes as a committee chair/leader?   Creative Tension What is Creative Tension? When a change occurs within a group or organization, one can expect Creative Tension to also arise. Creative tension is essentially a structure that helps to facilitate creativity and change. In the Fifth Discipline, Peter Senge called "creative tension" a rubber band stretched across the gap between our current reality and our vision. Imagine that your vision is represented by your right hand and your current reality is represented by your left hand and you have a rubber band around both hands. The greater the gap between your vision and your reality, the more the rubber band will stretch, the greater the tension that will develop, and the stronger the motivation and energy will be to resolve that tension.   How does apply to my leadership and work with committees @ FUUN? You create creative tension when you clearly articulate your vision and your current reality, and the gap between your vision and your current reality becomes apparent. This gap creates an emotional and energetic tension that seeks to be resolved. As a committee chair, it is your responsibility to lead the team through this creative tension, keep your committee on task, and report back on the work that is being completed. How do I work through Creative Tension? Clearly articulate your vision in as much detail as you can. i.e. What does your committee need to accomplish and when does it need to be done by? Don’t worry about using metrics and goals. Just ask yourself the question, “How will I know I have it?” It’s also important that you’re describing a vision, and not an anti-vision. A vision talks about what you want, while an anti-vision is focused on what you don’t want. Focusing on what you don’t want makes your mind associate back into your current problems, and even your past problems, so it serves to reinforce the problem and it’s not effective for creating creative tension. Observe your current reality honestly. i.e. what can realistically be accomplished by your committee without over-extending your resources? If you’re trying to pretend that you’re somewhere you’re not, you’ll reduce the creative tension and irrelevant strategies for resolving creative tension. Watch and listen and pay attention to your present. Notice the body language of the individuals – are they really speaking up to their concerns? Notice what next obvious steps for bridging your vision and your current reality come to mind and do those. You won’t necessarily know the full “how” at the outset, but as you keep refining and articulating your perception of reality and your vision and keep taking the next obvious step, you can trust that the creative tension will seek to resolve itself by getting you to where you want to be What if I experience resistance from other committee members? Hold a playful attitude. You can be clear on what you’re aiming for, but don’t take yourself too seriously. Try to see obstacles and failures as being all part of the game, making the game more interesting. Don’t beat yourself up or dwell on mistakes or failures. Negative self-talk can quickly tip you over from eustress into distress, where your performance and the quality of your thinking drop. Look after yourself and schedule time appropriately. Don’t over extend your team! Notice when you’re resisting reality and practice letting go of the need to force things to go your way.  Stay open to different ways that you could close the gap between reality and your vision. Don’t entertain feedback and anxiety from other people who are struggling to tolerate the gap between your reality and your vision. Their anxiety about the presence of that gap can make you overly anxious about it, which can tip you from eustress into stress.  Resist complaining about not being where you want to be – to yourself or to other people. This increases frustration and can make the creative tension unbearable.   Sustaining Our Culture One of the most important roles at a committee chair/leader in our congregation is your role in Sustaining Our Culture. Discussion Questions: What is Our Culture? What Shared Values are important that should be carried into each committee meeting? How should the work and decisions made in your committees reflect our Culture and Shared Values? Key Points to Remember when Sustaining Our Culture: Learn from the past – Use the lessons learned from previous committee work on what has worked well in the past and what should or should not be done. Create a culture that aligns with our shared values – mutual respect, share a journey of spiritual growth, work together to find ways to live our faith in the world, while respecting the right to freedom of individual beliefs Find great people who complement you. Communicate. Have fun. Work as a team. Maintain and carefully evolve your culture. Mindsets: Mindsets are crucial since they drive behavior. Therefore it follows that if we can change the way people think, their behavior will change as well. But you can’t get there without first identifying the current mindsets that exist as well as the ones you want to replace them with.    Change Management Ultimately, a new culture change is still just wishful thinking until everyone is given responsibility for embodying it at their level. While mindsets drive behavior, behavior is much easier to measure. Show people how embracing the new mindsets, utilizing the new (or existing) processes and infrastructure and accepting the new roles and responsibilities will not only improve the culture of our congregation, but will grow the church as well. In all of this, what we can’t allow ourselves to forget is that if the leaders in any group don’t model the change, no change will take effect. So see and shape the future, but don’t forget to always embody the values. Actions will always speak louder than words. Creating Alignment:  FUUN is fortunate to have a great core foundation of  Shared Values, Mission, and by focusing on these areas in the committee work you do, we have a powerful lever to align culture that touches the individual and the greater community, thus creating a sustaining culture. And it is easy to see why. People are most likely to be deeply engaged when there is alignment between their individual motives and values, the way those relationships operate, and the overall purpose of our community.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Discussion: What changes are happening within our congregation? What changes are happening within our community? How do you affect the mindset of these changes as a committee chair/leader?   Creative Tension What is Creative Tension? When a change occurs within a group or organization, one can expect Creative Tension to also arise. Creative tension is essentially a structure that helps to facilitate creativity and change. In the Fifth Discipline, Peter Senge called "creative tension" a rubber band stretched across the gap between our current reality and our vision. Imagine that your vision is represented by your right hand and your current reality is represented by your left hand and you have a rubber band around both hands. The greater the gap between your vision and your reality, the more the rubber band will stretch, the greater the tension that will develop, and the stronger the motivation and energy will be to resolve that tension.   How does apply to my leadership and work with committees @ FUUN? You create creative tension when you clearly articulate your vision and your current reality, and the gap between your vision and your current reality becomes apparent. This gap creates an emotional and energetic tension that seeks to be resolved. As a committee chair, it is your responsibility to lead the team through this creative tension, keep your committee on task, and report back on the work that is being completed. How do I work through Creative Tension? Clearly articulate your vision in as much detail as you can. i.e. What does your committee need to accomplish and when does it need to be done by? Don’t worry about using metrics and goals. Just ask yourself the question, “How will I know I have it?” It’s also important that you’re describing a vision, and not an anti-vision. A vision talks about what you want, while an anti-vision is focused on what you don’t want. Focusing on what you don’t want makes your mind associate back into your current problems, and even your past problems, so it serves to reinforce the problem and it’s not effective for creating creative tension. Observe your current reality honestly. i.e. what can realistically be accomplished by your committee without over-extending your resources? If you’re trying to pretend that you’re somewhere you’re not, you’ll reduce the creative tension and irrelevant strategies for resolving creative tension. Watch and listen and pay attention to your present. Notice the body language of the individuals – are they really speaking up to their concerns? Notice what next obvious steps for bridging your vision and your current reality come to mind and do those. You won’t necessarily know the full “how” at the outset, but as you keep refining and articulating your perception of reality and your vision and keep taking the next obvious step, you can trust that the creative tension will seek to resolve itself by getting you to where you want to be What if I experience resistance from other committee members? Hold a playful attitude. You can be clear on what you’re aiming for, but don’t take yourself too seriously. Try to see obstacles and failures as being all part of the game, making the game more interesting. Don’t beat yourself up or dwell on mistakes or failures. Negative self-talk can quickly tip you over from eustress into distress, where your performance and the quality of your thinking drop. Look after yourself and schedule time appropriately. Don’t over extend your team! Notice when you’re resisting reality and practice letting go of the need to force things to go your way.  Stay open to different ways that you could close the gap between reality and your vision. Don’t entertain feedback and anxiety from other people who are struggling to tolerate the gap between your reality and your vision. Their anxiety about the presence of that gap can make you overly anxious about it, which can tip you from eustress into stress.  Resist complaining about not being where you want to be – to yourself or to other people. This increases frustration and can make the creative tension unbearable.   Sustaining Our Culture One of the most important roles at a committee chair/leader in our congregation is your role in Sustaining Our Culture. Discussion Questions: What is Our Culture? What Shared Values are important that should be carried into each committee meeting? How should the work and decisions made in your committees reflect our Culture and Shared Values? Key Points to Remember when Sustaining Our Culture: Learn from the past – Use the lessons learned from previous committee work on what has worked well in the past and what should or should not be done. Create a culture that aligns with our shared values – mutual respect, share a journey of spiritual growth, work together to find ways to live our faith in the world, while respecting the right to freedom of individual beliefs Find great people who complement you. Communicate. Have fun. Work as a team. Maintain and carefully evolve your culture. Mindsets: Mindsets are crucial since they drive behavior. Therefore it follows that if we can change the way people think, their behavior will change as well. But you can’t get there without first identifying the current mindsets that exist as well as the ones you want to replace them with.    Change Management Ultimately, a new culture change is still just wishful thinking until everyone is given responsibility for embodying it at their level. While mindsets drive behavior, behavior is much easier to measure. Show people how embracing the new mindsets, utilizing the new (or existing) processes and infrastructure and accepting the new roles and responsibilities will not only improve the culture of our congregation, but will grow the church as well. In all of this, what we can’t allow ourselves to forget is that if the leaders in any group don’t model the change, no change will take effect. So see and shape the future, but don’t forget to always embody the values. Actions will always speak louder than words. Creating Alignment:  FUUN is fortunate to have a great core foundation of  Shared Values, Mission, and by focusing on these areas in the committee work you do, we have a powerful lever to align culture that touches the individual and the greater community, thus creating a sustaining culture. And it is easy to see why. People are most likely to be deeply engaged when there is alignment between their individual motives and values, the way those relationships operate, and the overall purpose of our community.  </dc:title>
  <dc:creator>User</dc:creator>
  <cp:lastModifiedBy>User</cp:lastModifiedBy>
  <cp:revision>1</cp:revision>
  <dcterms:created xsi:type="dcterms:W3CDTF">2018-03-01T19:49:00Z</dcterms:created>
  <dcterms:modified xsi:type="dcterms:W3CDTF">2018-03-01T19:50:58Z</dcterms:modified>
</cp:coreProperties>
</file>